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264" r:id="rId3"/>
    <p:sldId id="266" r:id="rId4"/>
    <p:sldId id="268" r:id="rId5"/>
    <p:sldId id="272" r:id="rId6"/>
    <p:sldId id="269" r:id="rId7"/>
    <p:sldId id="282" r:id="rId8"/>
    <p:sldId id="274" r:id="rId9"/>
    <p:sldId id="275" r:id="rId10"/>
    <p:sldId id="270" r:id="rId11"/>
    <p:sldId id="271" r:id="rId12"/>
    <p:sldId id="273" r:id="rId13"/>
    <p:sldId id="276" r:id="rId14"/>
    <p:sldId id="277" r:id="rId15"/>
    <p:sldId id="278" r:id="rId16"/>
    <p:sldId id="279" r:id="rId17"/>
    <p:sldId id="280" r:id="rId18"/>
    <p:sldId id="281" r:id="rId19"/>
    <p:sldId id="299" r:id="rId20"/>
    <p:sldId id="300" r:id="rId21"/>
    <p:sldId id="283" r:id="rId22"/>
    <p:sldId id="267" r:id="rId23"/>
    <p:sldId id="285" r:id="rId24"/>
    <p:sldId id="286" r:id="rId25"/>
    <p:sldId id="284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8" r:id="rId36"/>
    <p:sldId id="287" r:id="rId37"/>
    <p:sldId id="301" r:id="rId38"/>
    <p:sldId id="303" r:id="rId39"/>
    <p:sldId id="302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297" r:id="rId4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00FF"/>
    <a:srgbClr val="0033CC"/>
    <a:srgbClr val="4D4D4D"/>
    <a:srgbClr val="FF0000"/>
    <a:srgbClr val="FFFF00"/>
    <a:srgbClr val="0026A6"/>
    <a:srgbClr val="8977B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9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8E95D5-8929-403E-B19F-03B00379AA6C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3078" name="Picture 6" descr="UG_Logolabel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229600"/>
            <a:ext cx="1828800" cy="6588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5124" name="Rectangle 205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205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5127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0C94B23-4DA1-41A5-A194-7AA9827193D1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2286000"/>
            <a:ext cx="731520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nl-NL"/>
              <a:t>KLIK OM HET OPMAAKPROFIEL VAN DE MODELTITEL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315200" cy="22098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nl-NL"/>
          </a:p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23E421C0-451B-42CC-9036-F4B43A255A75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447800" y="6172200"/>
            <a:ext cx="7315200" cy="0"/>
          </a:xfrm>
          <a:prstGeom prst="line">
            <a:avLst/>
          </a:prstGeom>
          <a:noFill/>
          <a:ln w="19050">
            <a:solidFill>
              <a:srgbClr val="0A1E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pic>
        <p:nvPicPr>
          <p:cNvPr id="8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64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14061237-38D8-4ACE-990D-22EE09E98332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404813"/>
            <a:ext cx="2124075" cy="5472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404813"/>
            <a:ext cx="6219825" cy="5472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627F1465-85D8-4D94-A796-BD35FBC5F496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B301EE6A-9841-4FCD-ACA8-E3EBCFE3CBA3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36F45438-9CF3-4889-B6E0-3FF5D9F1EBA2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557338"/>
            <a:ext cx="4171950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171950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3F433B6F-0AE7-427F-BEB8-DB5CCD4D1AC7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157F3A00-CAAC-4B13-A4F8-07C51BB479A6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7ADAD0AC-4463-49DB-B283-3AA78D30C5D1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13A60412-938E-47B5-8805-0539A45CE9EE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E8B7FE37-9371-472D-9E0E-53FA33EFAB59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pag. </a:t>
            </a:r>
            <a:fld id="{4F5C3607-1698-4291-849B-C854E7FE549D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04813"/>
            <a:ext cx="8496300" cy="1143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557338"/>
            <a:ext cx="8496300" cy="4319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47800" y="6248400"/>
            <a:ext cx="636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248400"/>
            <a:ext cx="877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nl-NL"/>
              <a:t>pag. </a:t>
            </a:r>
            <a:fld id="{9C719608-76CD-4487-BF46-38F39CC024B7}" type="slidenum">
              <a:rPr lang="nl-NL"/>
              <a:pPr/>
              <a:t>‹#›</a:t>
            </a:fld>
            <a:r>
              <a:rPr lang="nl-NL"/>
              <a:t> 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1447800" y="6172200"/>
            <a:ext cx="7315200" cy="0"/>
          </a:xfrm>
          <a:prstGeom prst="line">
            <a:avLst/>
          </a:prstGeom>
          <a:noFill/>
          <a:ln w="19050">
            <a:solidFill>
              <a:srgbClr val="0A1E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38" name="Picture 14" descr="logolabe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65850"/>
            <a:ext cx="1428750" cy="5143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9pPr>
    </p:titleStyle>
    <p:bodyStyle>
      <a:lvl1pPr marL="265113" indent="-265113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444500" indent="193675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‣"/>
        <a:defRPr sz="2000">
          <a:solidFill>
            <a:srgbClr val="4D4D4D"/>
          </a:solidFill>
          <a:latin typeface="+mn-lt"/>
        </a:defRPr>
      </a:lvl2pPr>
      <a:lvl3pPr marL="817563" indent="192088" algn="l" rtl="0" fontAlgn="base">
        <a:spcBef>
          <a:spcPct val="20000"/>
        </a:spcBef>
        <a:spcAft>
          <a:spcPct val="0"/>
        </a:spcAft>
        <a:buFont typeface="Arial Unicode MS" pitchFamily="34" charset="-128"/>
        <a:buChar char="‧"/>
        <a:defRPr sz="2000">
          <a:solidFill>
            <a:srgbClr val="4D4D4D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5F5F5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2286000"/>
            <a:ext cx="7315200" cy="1503363"/>
          </a:xfrm>
        </p:spPr>
        <p:txBody>
          <a:bodyPr/>
          <a:lstStyle/>
          <a:p>
            <a:r>
              <a:rPr lang="nl-BE" sz="2800" dirty="0" smtClean="0"/>
              <a:t>Brand in de </a:t>
            </a:r>
            <a:r>
              <a:rPr lang="nl-BE" sz="2800" dirty="0" err="1" smtClean="0"/>
              <a:t>Rabottorens</a:t>
            </a:r>
            <a:r>
              <a:rPr lang="nl-BE" sz="2800" dirty="0" smtClean="0"/>
              <a:t> – De wetenschappelijke kant van brand.</a:t>
            </a:r>
            <a:endParaRPr lang="nl-NL" sz="28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789363"/>
            <a:ext cx="7315200" cy="1849437"/>
          </a:xfrm>
        </p:spPr>
        <p:txBody>
          <a:bodyPr/>
          <a:lstStyle/>
          <a:p>
            <a:endParaRPr lang="nl-BE" sz="2000" dirty="0"/>
          </a:p>
          <a:p>
            <a:r>
              <a:rPr lang="nl-BE" dirty="0" smtClean="0"/>
              <a:t>Bart Merci</a:t>
            </a:r>
          </a:p>
          <a:p>
            <a:endParaRPr lang="nl-BE" dirty="0" smtClean="0"/>
          </a:p>
          <a:p>
            <a:r>
              <a:rPr lang="nl-BE" dirty="0" smtClean="0"/>
              <a:t>Verbranding, Brand en Brandveiligheid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Buncefield</a:t>
            </a:r>
            <a:r>
              <a:rPr lang="nl-BE" dirty="0" smtClean="0"/>
              <a:t> (2005). Oorzaak: explosie opslagtank.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352" y="3068960"/>
            <a:ext cx="4324811" cy="2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422938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Fukushima</a:t>
            </a:r>
            <a:r>
              <a:rPr lang="nl-BE" dirty="0" smtClean="0"/>
              <a:t> (2011). Oorzaak: </a:t>
            </a:r>
            <a:r>
              <a:rPr lang="nl-BE" dirty="0" err="1" smtClean="0"/>
              <a:t>tsunami</a:t>
            </a:r>
            <a:r>
              <a:rPr lang="nl-BE" dirty="0" smtClean="0"/>
              <a:t>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212976"/>
            <a:ext cx="501106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3456384" cy="352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Bosbrand (bv. Australië 2013).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5760640" cy="322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22108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Innovation</a:t>
            </a:r>
            <a:r>
              <a:rPr lang="nl-BE" dirty="0" smtClean="0"/>
              <a:t> (1967).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060848"/>
            <a:ext cx="4608512" cy="354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Switel</a:t>
            </a:r>
            <a:r>
              <a:rPr lang="nl-BE" dirty="0" smtClean="0"/>
              <a:t> (1994 - 1995).</a:t>
            </a:r>
          </a:p>
          <a:p>
            <a:r>
              <a:rPr lang="nl-BE" dirty="0" smtClean="0"/>
              <a:t>Volendam (2000 – 2001).</a:t>
            </a:r>
          </a:p>
          <a:p>
            <a:r>
              <a:rPr lang="nl-BE" dirty="0" err="1" smtClean="0"/>
              <a:t>Schiphol</a:t>
            </a:r>
            <a:r>
              <a:rPr lang="nl-BE" dirty="0" smtClean="0"/>
              <a:t> (2005).</a:t>
            </a:r>
          </a:p>
          <a:p>
            <a:r>
              <a:rPr lang="nl-BE" dirty="0" err="1" smtClean="0"/>
              <a:t>Melle</a:t>
            </a:r>
            <a:r>
              <a:rPr lang="nl-BE" dirty="0" smtClean="0"/>
              <a:t> (2009).</a:t>
            </a:r>
          </a:p>
          <a:p>
            <a:r>
              <a:rPr lang="nl-BE" dirty="0" err="1" smtClean="0"/>
              <a:t>Kiss</a:t>
            </a:r>
            <a:r>
              <a:rPr lang="nl-BE" dirty="0" smtClean="0"/>
              <a:t> </a:t>
            </a:r>
            <a:r>
              <a:rPr lang="nl-BE" dirty="0" err="1" smtClean="0"/>
              <a:t>Nightclub</a:t>
            </a:r>
            <a:r>
              <a:rPr lang="nl-BE" dirty="0" smtClean="0"/>
              <a:t> Fire, </a:t>
            </a:r>
            <a:r>
              <a:rPr lang="nl-BE" dirty="0" err="1" smtClean="0"/>
              <a:t>Brazil</a:t>
            </a:r>
            <a:r>
              <a:rPr lang="nl-BE" dirty="0" smtClean="0"/>
              <a:t> (2013).</a:t>
            </a:r>
          </a:p>
          <a:p>
            <a:r>
              <a:rPr lang="nl-BE" dirty="0" err="1" smtClean="0"/>
              <a:t>Wetteren</a:t>
            </a:r>
            <a:r>
              <a:rPr lang="nl-BE" dirty="0" smtClean="0"/>
              <a:t> (2013).</a:t>
            </a:r>
          </a:p>
          <a:p>
            <a:endParaRPr lang="nl-BE" dirty="0" smtClean="0"/>
          </a:p>
          <a:p>
            <a:pPr>
              <a:buNone/>
            </a:pPr>
            <a:r>
              <a:rPr lang="nl-BE" dirty="0" smtClean="0">
                <a:sym typeface="Wingdings" pitchFamily="2" charset="2"/>
              </a:rPr>
              <a:t> Wat kunnen we hieraan doen?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  <a:p>
            <a:endParaRPr lang="nl-NL" dirty="0"/>
          </a:p>
        </p:txBody>
      </p:sp>
      <p:pic>
        <p:nvPicPr>
          <p:cNvPr id="6" name="Picture 2" descr="http://www.treinennieuws.nl/wp-content/Trein-brand-schellebelle-wetter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7032"/>
            <a:ext cx="3963169" cy="2161124"/>
          </a:xfrm>
          <a:prstGeom prst="rect">
            <a:avLst/>
          </a:prstGeom>
          <a:noFill/>
        </p:spPr>
      </p:pic>
    </p:spTree>
    <p:controls>
      <p:control spid="1026" name="ShockwaveFlash1" r:id="rId2" imgW="4572000" imgH="342900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Belgische regelgeving: impuls na </a:t>
            </a:r>
            <a:r>
              <a:rPr lang="nl-BE" dirty="0" err="1" smtClean="0"/>
              <a:t>Innovation</a:t>
            </a:r>
            <a:r>
              <a:rPr lang="nl-BE" dirty="0" smtClean="0"/>
              <a:t> brand.</a:t>
            </a:r>
          </a:p>
          <a:p>
            <a:r>
              <a:rPr lang="nl-BE" dirty="0" smtClean="0"/>
              <a:t>Prescriptief (vs. </a:t>
            </a:r>
            <a:r>
              <a:rPr lang="nl-BE" dirty="0" err="1" smtClean="0"/>
              <a:t>performance-based</a:t>
            </a:r>
            <a:r>
              <a:rPr lang="nl-BE" dirty="0" smtClean="0"/>
              <a:t>).</a:t>
            </a:r>
          </a:p>
          <a:p>
            <a:r>
              <a:rPr lang="nl-BE" dirty="0" smtClean="0"/>
              <a:t>Voorbeeld: compartimentering </a:t>
            </a:r>
            <a:r>
              <a:rPr lang="nl-BE" dirty="0" smtClean="0">
                <a:sym typeface="Wingdings" pitchFamily="2" charset="2"/>
              </a:rPr>
              <a:t> beperk de ruimte waarin de brand woedt  ontwikkel standaardproeven om de nodige sterkte van </a:t>
            </a:r>
            <a:r>
              <a:rPr lang="nl-BE" dirty="0" err="1" smtClean="0">
                <a:sym typeface="Wingdings" pitchFamily="2" charset="2"/>
              </a:rPr>
              <a:t>compartimentsgrenzen</a:t>
            </a:r>
            <a:r>
              <a:rPr lang="nl-BE" dirty="0" smtClean="0">
                <a:sym typeface="Wingdings" pitchFamily="2" charset="2"/>
              </a:rPr>
              <a:t> te begroten.</a:t>
            </a:r>
          </a:p>
          <a:p>
            <a:r>
              <a:rPr lang="nl-BE" dirty="0" smtClean="0">
                <a:sym typeface="Wingdings" pitchFamily="2" charset="2"/>
              </a:rPr>
              <a:t>Praktijk: ?</a:t>
            </a:r>
            <a:endParaRPr lang="nl-BE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TU Delft – Bouwkunde (2008).</a:t>
            </a:r>
            <a:endParaRPr lang="nl-BE" dirty="0"/>
          </a:p>
          <a:p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132856"/>
            <a:ext cx="4824536" cy="361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Hoogbouw: compartimentering?</a:t>
            </a:r>
            <a:endParaRPr lang="nl-BE" dirty="0"/>
          </a:p>
          <a:p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377229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248472" cy="28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Hoogbouw: compartimentering?</a:t>
            </a:r>
            <a:endParaRPr lang="nl-BE" dirty="0"/>
          </a:p>
          <a:p>
            <a:endParaRPr lang="nl-N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2856412" cy="40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273630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Inhoud van compartimenten: </a:t>
            </a:r>
          </a:p>
          <a:p>
            <a:pPr lvl="1"/>
            <a:r>
              <a:rPr lang="nl-BE" sz="2400" dirty="0" smtClean="0">
                <a:ea typeface="+mn-ea"/>
                <a:cs typeface="+mn-cs"/>
              </a:rPr>
              <a:t>meer inhoud</a:t>
            </a:r>
          </a:p>
          <a:p>
            <a:pPr lvl="1"/>
            <a:r>
              <a:rPr lang="nl-BE" sz="2400" dirty="0" smtClean="0">
                <a:ea typeface="+mn-ea"/>
                <a:cs typeface="+mn-cs"/>
              </a:rPr>
              <a:t>meer kunststof</a:t>
            </a:r>
          </a:p>
          <a:p>
            <a:r>
              <a:rPr lang="nl-BE" dirty="0" smtClean="0"/>
              <a:t>Betere isolatie (bv. dubbel glas of beter) </a:t>
            </a:r>
            <a:r>
              <a:rPr lang="nl-BE" dirty="0" smtClean="0">
                <a:sym typeface="Wingdings" pitchFamily="2" charset="2"/>
              </a:rPr>
              <a:t> impact op brandontwikkeling.</a:t>
            </a:r>
            <a:endParaRPr lang="nl-BE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– De wetenschappelijke kant van brand.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Brand: niet te vatten?</a:t>
            </a:r>
            <a:endParaRPr lang="nl-BE" dirty="0"/>
          </a:p>
          <a:p>
            <a:r>
              <a:rPr lang="nl-BE" dirty="0" smtClean="0"/>
              <a:t>Theorie</a:t>
            </a:r>
            <a:endParaRPr lang="nl-BE" dirty="0"/>
          </a:p>
          <a:p>
            <a:r>
              <a:rPr lang="nl-BE" dirty="0" smtClean="0"/>
              <a:t>Experimenten en numerieke simulaties</a:t>
            </a:r>
          </a:p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endParaRPr lang="nl-BE" dirty="0" smtClean="0"/>
          </a:p>
          <a:p>
            <a:r>
              <a:rPr lang="nl-BE" dirty="0" smtClean="0"/>
              <a:t>Slotbedenkingen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controls>
      <p:control spid="50179" name="ShockwaveFlash1" r:id="rId2" imgW="9144000" imgH="685800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Fundamentele problemen:</a:t>
            </a:r>
          </a:p>
          <a:p>
            <a:pPr lvl="1"/>
            <a:r>
              <a:rPr lang="nl-BE" dirty="0" smtClean="0"/>
              <a:t>Gebrek aan ‘ervaring’: veel concepten van brandveiligheid worden nooit echt op hun waarde getest.</a:t>
            </a:r>
          </a:p>
          <a:p>
            <a:pPr lvl="1"/>
            <a:r>
              <a:rPr lang="nl-BE" dirty="0" smtClean="0"/>
              <a:t>Voortdurende evolutie (architectuur, nieuwe materialen, etc.).</a:t>
            </a:r>
          </a:p>
          <a:p>
            <a:pPr lvl="1"/>
            <a:r>
              <a:rPr lang="nl-BE" dirty="0" smtClean="0"/>
              <a:t>Impact van de natuur die we niet in de hand hebben.</a:t>
            </a:r>
          </a:p>
          <a:p>
            <a:pPr lvl="1"/>
            <a:r>
              <a:rPr lang="nl-BE" dirty="0" smtClean="0"/>
              <a:t>Relatief jonge onderzoeksdiscipline.</a:t>
            </a:r>
          </a:p>
          <a:p>
            <a:pPr lvl="1"/>
            <a:r>
              <a:rPr lang="nl-BE" dirty="0" smtClean="0"/>
              <a:t>Brand is een complex fenomeen.</a:t>
            </a:r>
          </a:p>
          <a:p>
            <a:r>
              <a:rPr lang="nl-BE" dirty="0" smtClean="0"/>
              <a:t>Uitdaging: het probleem benaderen vanuit ingenieursstandpunt. 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Vakgroep</a:t>
            </a:r>
            <a:r>
              <a:rPr lang="en-GB" dirty="0"/>
              <a:t> </a:t>
            </a:r>
            <a:r>
              <a:rPr lang="en-GB" dirty="0" err="1"/>
              <a:t>Mechanica</a:t>
            </a:r>
            <a:r>
              <a:rPr lang="en-GB" dirty="0"/>
              <a:t> van </a:t>
            </a:r>
            <a:r>
              <a:rPr lang="en-GB" dirty="0" err="1"/>
              <a:t>Stroming</a:t>
            </a:r>
            <a:r>
              <a:rPr lang="en-GB" dirty="0"/>
              <a:t>, </a:t>
            </a:r>
            <a:r>
              <a:rPr lang="en-GB" dirty="0" err="1"/>
              <a:t>Warmte</a:t>
            </a:r>
            <a:r>
              <a:rPr lang="en-GB" dirty="0"/>
              <a:t> en </a:t>
            </a:r>
            <a:r>
              <a:rPr lang="en-GB" dirty="0" err="1"/>
              <a:t>Verbranding</a:t>
            </a:r>
            <a:r>
              <a:rPr lang="en-GB" dirty="0"/>
              <a:t> – www.FloHeaCom.UGent.be</a:t>
            </a:r>
          </a:p>
          <a:p>
            <a:r>
              <a:rPr lang="en-GB" dirty="0" err="1"/>
              <a:t>Universiteit</a:t>
            </a:r>
            <a:r>
              <a:rPr lang="en-GB" dirty="0"/>
              <a:t> Gent – UGent</a:t>
            </a:r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Theorie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Driehoek van brand: 3 noodzakelijke ingrediënten:</a:t>
            </a:r>
          </a:p>
          <a:p>
            <a:pPr lvl="1"/>
            <a:r>
              <a:rPr lang="nl-NL" dirty="0" smtClean="0"/>
              <a:t>Brandstof;</a:t>
            </a:r>
          </a:p>
          <a:p>
            <a:pPr lvl="1"/>
            <a:r>
              <a:rPr lang="nl-NL" dirty="0" smtClean="0"/>
              <a:t>Zuurstof;</a:t>
            </a:r>
          </a:p>
          <a:p>
            <a:pPr lvl="1"/>
            <a:r>
              <a:rPr lang="nl-NL" dirty="0" smtClean="0"/>
              <a:t>Warmte.</a:t>
            </a:r>
            <a:endParaRPr lang="nl-NL" dirty="0"/>
          </a:p>
        </p:txBody>
      </p:sp>
      <p:grpSp>
        <p:nvGrpSpPr>
          <p:cNvPr id="6" name="Group 5"/>
          <p:cNvGrpSpPr/>
          <p:nvPr/>
        </p:nvGrpSpPr>
        <p:grpSpPr>
          <a:xfrm>
            <a:off x="2915816" y="2204864"/>
            <a:ext cx="4366441" cy="3393668"/>
            <a:chOff x="1043608" y="1412776"/>
            <a:chExt cx="6238649" cy="4185756"/>
          </a:xfrm>
        </p:grpSpPr>
        <p:sp>
          <p:nvSpPr>
            <p:cNvPr id="7" name="Isosceles Triangle 6"/>
            <p:cNvSpPr/>
            <p:nvPr/>
          </p:nvSpPr>
          <p:spPr>
            <a:xfrm>
              <a:off x="1835696" y="1844824"/>
              <a:ext cx="4680520" cy="3312368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07904" y="1412776"/>
              <a:ext cx="1090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brandstof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72200" y="5229200"/>
              <a:ext cx="910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warmte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43608" y="5229200"/>
              <a:ext cx="948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zuurstof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Theorie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Heel veel interactie </a:t>
            </a:r>
            <a:r>
              <a:rPr lang="nl-NL" dirty="0" smtClean="0">
                <a:sym typeface="Wingdings" pitchFamily="2" charset="2"/>
              </a:rPr>
              <a:t> brand is een complex gegeven.</a:t>
            </a:r>
            <a:endParaRPr lang="nl-N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7991475" cy="377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Theorie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ea typeface="+mn-ea"/>
                <a:cs typeface="+mn-cs"/>
              </a:rPr>
              <a:t>Interactie</a:t>
            </a:r>
            <a:r>
              <a:rPr lang="en-GB" dirty="0" smtClean="0">
                <a:ea typeface="+mn-ea"/>
                <a:cs typeface="+mn-cs"/>
              </a:rPr>
              <a:t>:</a:t>
            </a:r>
          </a:p>
          <a:p>
            <a:pPr lvl="1"/>
            <a:r>
              <a:rPr lang="nl-BE" dirty="0" smtClean="0">
                <a:solidFill>
                  <a:srgbClr val="4D4D4D"/>
                </a:solidFill>
                <a:ea typeface="+mn-ea"/>
                <a:cs typeface="+mn-cs"/>
              </a:rPr>
              <a:t>Stromingsmechanica (menging brandstof – lucht);</a:t>
            </a:r>
          </a:p>
          <a:p>
            <a:pPr lvl="1"/>
            <a:r>
              <a:rPr lang="nl-BE" dirty="0" smtClean="0">
                <a:solidFill>
                  <a:srgbClr val="4D4D4D"/>
                </a:solidFill>
                <a:ea typeface="+mn-ea"/>
                <a:cs typeface="+mn-cs"/>
              </a:rPr>
              <a:t>Warmteoverdracht (straling, convectie en conductie);</a:t>
            </a:r>
          </a:p>
          <a:p>
            <a:pPr lvl="1"/>
            <a:r>
              <a:rPr lang="nl-BE" dirty="0" smtClean="0">
                <a:solidFill>
                  <a:srgbClr val="4D4D4D"/>
                </a:solidFill>
                <a:ea typeface="+mn-ea"/>
                <a:cs typeface="+mn-cs"/>
              </a:rPr>
              <a:t>Massatransfer (inclusief </a:t>
            </a:r>
            <a:r>
              <a:rPr lang="nl-BE" dirty="0" err="1" smtClean="0">
                <a:solidFill>
                  <a:srgbClr val="4D4D4D"/>
                </a:solidFill>
                <a:ea typeface="+mn-ea"/>
                <a:cs typeface="+mn-cs"/>
              </a:rPr>
              <a:t>fasentransformatie</a:t>
            </a:r>
            <a:r>
              <a:rPr lang="nl-BE" dirty="0" smtClean="0">
                <a:solidFill>
                  <a:srgbClr val="4D4D4D"/>
                </a:solidFill>
                <a:ea typeface="+mn-ea"/>
                <a:cs typeface="+mn-cs"/>
              </a:rPr>
              <a:t> – verdamping en/of </a:t>
            </a:r>
            <a:r>
              <a:rPr lang="nl-BE" dirty="0" err="1" smtClean="0">
                <a:solidFill>
                  <a:srgbClr val="4D4D4D"/>
                </a:solidFill>
                <a:ea typeface="+mn-ea"/>
                <a:cs typeface="+mn-cs"/>
              </a:rPr>
              <a:t>pyrolyse</a:t>
            </a:r>
            <a:r>
              <a:rPr lang="nl-BE" dirty="0" smtClean="0">
                <a:solidFill>
                  <a:srgbClr val="4D4D4D"/>
                </a:solidFill>
                <a:ea typeface="+mn-ea"/>
                <a:cs typeface="+mn-cs"/>
              </a:rPr>
              <a:t>);</a:t>
            </a:r>
          </a:p>
          <a:p>
            <a:pPr lvl="1"/>
            <a:r>
              <a:rPr lang="nl-BE" dirty="0" smtClean="0">
                <a:solidFill>
                  <a:srgbClr val="4D4D4D"/>
                </a:solidFill>
                <a:ea typeface="+mn-ea"/>
                <a:cs typeface="+mn-cs"/>
              </a:rPr>
              <a:t>Chemische reacties.</a:t>
            </a:r>
          </a:p>
          <a:p>
            <a:r>
              <a:rPr lang="nl-BE" dirty="0" smtClean="0"/>
              <a:t>Randvoorwaarden (bv. omgeving, wind, ramen of deuren al dan niet open, …).</a:t>
            </a:r>
          </a:p>
          <a:p>
            <a:r>
              <a:rPr lang="nl-BE" dirty="0" smtClean="0">
                <a:solidFill>
                  <a:srgbClr val="4D4D4D"/>
                </a:solidFill>
                <a:ea typeface="+mn-ea"/>
                <a:cs typeface="+mn-cs"/>
              </a:rPr>
              <a:t>Nood aan betrouwbare berekeningen = nood aan betrouwbare modellen </a:t>
            </a:r>
            <a:r>
              <a:rPr lang="nl-BE" dirty="0" smtClean="0">
                <a:solidFill>
                  <a:srgbClr val="4D4D4D"/>
                </a:solidFill>
                <a:ea typeface="+mn-ea"/>
                <a:cs typeface="+mn-cs"/>
                <a:sym typeface="Wingdings" pitchFamily="2" charset="2"/>
              </a:rPr>
              <a:t> nood aan experimenten en aan numerieke simulaties.</a:t>
            </a:r>
            <a:endParaRPr lang="nl-BE" dirty="0" smtClean="0">
              <a:solidFill>
                <a:srgbClr val="4D4D4D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Experimenten en numerieke simulaties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Basisidee: vertrek vanuit doelstellingen (</a:t>
            </a:r>
            <a:r>
              <a:rPr lang="nl-BE" dirty="0" err="1" smtClean="0"/>
              <a:t>performance-based</a:t>
            </a:r>
            <a:r>
              <a:rPr lang="nl-BE" dirty="0" smtClean="0"/>
              <a:t>), niet prescriptief.</a:t>
            </a:r>
          </a:p>
          <a:p>
            <a:r>
              <a:rPr lang="nl-BE" dirty="0" smtClean="0"/>
              <a:t>Ontwerp van brandveiligheid: steunt op berekeningen.</a:t>
            </a:r>
          </a:p>
          <a:p>
            <a:r>
              <a:rPr lang="nl-BE" dirty="0" smtClean="0"/>
              <a:t>Experimenten zijn levensbelangrijk voor de ontwikkeling van inzichten en verbetering / validatie van bestaande modellen.</a:t>
            </a:r>
          </a:p>
          <a:p>
            <a:r>
              <a:rPr lang="nl-BE" dirty="0" smtClean="0"/>
              <a:t>Vraag: welke soort van experimenten hebben we nodig?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Experimenten en numerieke simulaties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Ontwikkelende brand hangt af van ‘details’:</a:t>
            </a:r>
          </a:p>
          <a:p>
            <a:pPr lvl="1"/>
            <a:r>
              <a:rPr lang="nl-BE" dirty="0" smtClean="0"/>
              <a:t>Begintoestand</a:t>
            </a:r>
          </a:p>
          <a:p>
            <a:pPr lvl="1"/>
            <a:r>
              <a:rPr lang="nl-BE" dirty="0" smtClean="0"/>
              <a:t>Randvoorwaarden</a:t>
            </a:r>
          </a:p>
          <a:p>
            <a:pPr lvl="1"/>
            <a:r>
              <a:rPr lang="nl-BE" dirty="0" smtClean="0"/>
              <a:t>Materialen</a:t>
            </a:r>
          </a:p>
          <a:p>
            <a:pPr lvl="1"/>
            <a:r>
              <a:rPr lang="nl-BE" dirty="0" smtClean="0"/>
              <a:t>Geometrie</a:t>
            </a:r>
          </a:p>
          <a:p>
            <a:r>
              <a:rPr lang="nl-BE" dirty="0" smtClean="0"/>
              <a:t>Fundamenteel probleem: herhaalbaarheid van experimenten.</a:t>
            </a:r>
          </a:p>
          <a:p>
            <a:r>
              <a:rPr lang="nl-BE" dirty="0" smtClean="0"/>
              <a:t>Praktisch probleem: kosten.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Experimenten en numerieke simulaties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Twee soorten experimenten in onderzoek:</a:t>
            </a:r>
          </a:p>
          <a:p>
            <a:pPr lvl="1"/>
            <a:r>
              <a:rPr lang="nl-BE" dirty="0" smtClean="0"/>
              <a:t>Repetitieve kleinschalige testen.</a:t>
            </a:r>
          </a:p>
          <a:p>
            <a:pPr lvl="1"/>
            <a:r>
              <a:rPr lang="nl-BE" dirty="0" smtClean="0"/>
              <a:t>Occasionele grootschalige testen.</a:t>
            </a:r>
          </a:p>
          <a:p>
            <a:r>
              <a:rPr lang="nl-BE" dirty="0" smtClean="0"/>
              <a:t>Voorbeeld van kleinschalige test: </a:t>
            </a:r>
            <a:r>
              <a:rPr lang="nl-BE" dirty="0" err="1" smtClean="0"/>
              <a:t>cone</a:t>
            </a:r>
            <a:r>
              <a:rPr lang="nl-BE" dirty="0" smtClean="0"/>
              <a:t> calorimeter. Een monster van 10cm x 10cm wordt beproefd.</a:t>
            </a:r>
          </a:p>
          <a:p>
            <a:r>
              <a:rPr lang="nl-BE" dirty="0" smtClean="0"/>
              <a:t>Voordeel: veel testen zijn mogelijk </a:t>
            </a:r>
            <a:r>
              <a:rPr lang="nl-BE" dirty="0" smtClean="0">
                <a:sym typeface="Wingdings" pitchFamily="2" charset="2"/>
              </a:rPr>
              <a:t> statistische analyse van de resultaten is mogelijk.</a:t>
            </a:r>
          </a:p>
          <a:p>
            <a:r>
              <a:rPr lang="nl-BE" dirty="0" smtClean="0">
                <a:sym typeface="Wingdings" pitchFamily="2" charset="2"/>
              </a:rPr>
              <a:t>Nadeel: hoe dienen proefresultaten geïnterpreteerd te worden voor gebruik in modellen voor een ‘echte’ brand?</a:t>
            </a:r>
            <a:r>
              <a:rPr lang="nl-BE" dirty="0" smtClean="0"/>
              <a:t>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Experimenten en numerieke simulaties </a:t>
            </a:r>
            <a:endParaRPr lang="nl-NL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28800"/>
            <a:ext cx="5040560" cy="445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Experimenten en numerieke simulaties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Voorbeelden van occasionele grootschalige testen:</a:t>
            </a:r>
          </a:p>
          <a:p>
            <a:pPr lvl="1"/>
            <a:r>
              <a:rPr lang="nl-BE" dirty="0" smtClean="0"/>
              <a:t>BRE wagenbranden (2009).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</p:spTree>
    <p:controls>
      <p:control spid="2051" name="ShockwaveFlash1" r:id="rId2" imgW="4572000" imgH="342900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Brand van Rome (64 n. Chr.). Oorzaak: Nero.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988840"/>
            <a:ext cx="5328592" cy="397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Experimenten en numerieke simulaties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Voorbeelden van occasionele grootschalige testen:</a:t>
            </a:r>
          </a:p>
          <a:p>
            <a:pPr lvl="1"/>
            <a:r>
              <a:rPr lang="nl-BE" dirty="0" smtClean="0"/>
              <a:t>Parkeergarage Gent (2009 - 2011).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7" name="Content Placeholder 8" descr="fire experiments 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2420888"/>
            <a:ext cx="3018367" cy="22637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8" descr="01_07 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348880"/>
            <a:ext cx="4040188" cy="3030141"/>
          </a:xfrm>
          <a:prstGeom prst="rect">
            <a:avLst/>
          </a:prstGeom>
        </p:spPr>
      </p:pic>
      <p:pic>
        <p:nvPicPr>
          <p:cNvPr id="9" name="Content Placeholder 9" descr="fire experiments 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356992"/>
            <a:ext cx="3561722" cy="2671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Experimenten en numerieke simulaties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Voorbeelden van occasionele grootschalige testen:</a:t>
            </a:r>
          </a:p>
          <a:p>
            <a:pPr lvl="1"/>
            <a:r>
              <a:rPr lang="nl-BE" dirty="0" smtClean="0"/>
              <a:t>Parkeergarage Gent (2009 - 2011).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10" name="Picture 9" descr="DSC0015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712" y="2348880"/>
            <a:ext cx="4176464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Experimenten en numerieke simulaties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Voorbeelden van occasionele grootschalige testen:</a:t>
            </a:r>
          </a:p>
          <a:p>
            <a:pPr lvl="1"/>
            <a:r>
              <a:rPr lang="nl-BE" dirty="0" smtClean="0"/>
              <a:t>Parkeergarage Gent (2009 - 2011).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6" name="Picture 2" descr="D:\Simulations with FDS\Final_FDS\old\results_temporary\OOOOO\basis_JF\100601_test7-8_s0000.png"/>
          <p:cNvPicPr>
            <a:picLocks noChangeAspect="1" noChangeArrowheads="1"/>
          </p:cNvPicPr>
          <p:nvPr/>
        </p:nvPicPr>
        <p:blipFill>
          <a:blip r:embed="rId2" cstate="print"/>
          <a:srcRect l="19366" t="3086" r="16083"/>
          <a:stretch>
            <a:fillRect/>
          </a:stretch>
        </p:blipFill>
        <p:spPr bwMode="auto">
          <a:xfrm>
            <a:off x="2771800" y="2420888"/>
            <a:ext cx="3439337" cy="367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Experimenten en numerieke simulaties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Voorbeelden van occasionele grootschalige testen:</a:t>
            </a:r>
          </a:p>
          <a:p>
            <a:pPr lvl="1"/>
            <a:r>
              <a:rPr lang="nl-BE" dirty="0" err="1" smtClean="0"/>
              <a:t>Dalmarnock</a:t>
            </a:r>
            <a:r>
              <a:rPr lang="nl-BE" dirty="0" smtClean="0"/>
              <a:t> (2007).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20888"/>
            <a:ext cx="390618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365104"/>
            <a:ext cx="50292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132856"/>
            <a:ext cx="45339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Voorbeelden van occasionele grootschalige testen:</a:t>
            </a:r>
          </a:p>
          <a:p>
            <a:pPr lvl="1"/>
            <a:r>
              <a:rPr lang="nl-BE" dirty="0" err="1" smtClean="0"/>
              <a:t>Rabottorens</a:t>
            </a:r>
            <a:r>
              <a:rPr lang="nl-BE" dirty="0" smtClean="0"/>
              <a:t> (2012).</a:t>
            </a:r>
          </a:p>
          <a:p>
            <a:pPr lvl="1"/>
            <a:r>
              <a:rPr lang="nl-BE" dirty="0" smtClean="0"/>
              <a:t>Dank aan Brandweer Gent en Stad Gent.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6" name="Picture 7" descr="De Gentse brandweer oefende woensdag voor het eerst in de leegstaande tore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780928"/>
            <a:ext cx="4847456" cy="321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</p:spTree>
    <p:controls>
      <p:control spid="43014" name="ShockwaveFlash1" r:id="rId2" imgW="5688000" imgH="417672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Wetenschappelijke doelstellingen:</a:t>
            </a:r>
          </a:p>
          <a:p>
            <a:pPr lvl="1"/>
            <a:r>
              <a:rPr lang="nl-BE" dirty="0" smtClean="0"/>
              <a:t>Validatie van bestaande modellen in simulaties</a:t>
            </a:r>
          </a:p>
          <a:p>
            <a:pPr lvl="1"/>
            <a:r>
              <a:rPr lang="nl-BE" dirty="0" smtClean="0"/>
              <a:t>Verdere ontwikkeling van modellen voor simulaties</a:t>
            </a:r>
          </a:p>
          <a:p>
            <a:pPr lvl="1"/>
            <a:r>
              <a:rPr lang="nl-BE" dirty="0" smtClean="0"/>
              <a:t>Ontwikkeling van een tool voor voorspelling van brandgedrag, met behulp van videoanalyse</a:t>
            </a:r>
          </a:p>
          <a:p>
            <a:pPr lvl="1"/>
            <a:r>
              <a:rPr lang="nl-BE" dirty="0" smtClean="0"/>
              <a:t>Aanbieden van experimentele resultaten om wereldwijd groepen aan te zetten de scenario’s te simuleren. Rabot2012 website: </a:t>
            </a:r>
            <a:r>
              <a:rPr lang="en-US" dirty="0" smtClean="0"/>
              <a:t>http://multimedialab.elis.ugent.be/rabot2012/</a:t>
            </a:r>
            <a:endParaRPr lang="nl-BE" dirty="0" smtClean="0"/>
          </a:p>
          <a:p>
            <a:r>
              <a:rPr lang="nl-BE" dirty="0" smtClean="0"/>
              <a:t>Brandstof: middelmatig complex (zetels en kasten).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04864"/>
            <a:ext cx="609990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Documents and Settings\Administrator\Desktop\RABOT FIRE\T1_24092012\IMG_2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556792"/>
            <a:ext cx="2518183" cy="335757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 rot="21210643">
            <a:off x="6752124" y="2524185"/>
            <a:ext cx="1858136" cy="7094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724128" y="3055214"/>
            <a:ext cx="1030340" cy="2297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pic>
        <p:nvPicPr>
          <p:cNvPr id="6" name="Picture 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816424" cy="285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509120"/>
            <a:ext cx="2160240" cy="162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Voorbeeld van resultaten (dr. Tarek Beji):</a:t>
            </a:r>
          </a:p>
          <a:p>
            <a:pPr lvl="1"/>
            <a:r>
              <a:rPr lang="nl-BE" dirty="0" err="1" smtClean="0"/>
              <a:t>Rooklaagdikte</a:t>
            </a:r>
            <a:r>
              <a:rPr lang="nl-BE" dirty="0" smtClean="0"/>
              <a:t> op basis van temperatuurmetingen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492896"/>
            <a:ext cx="66929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492896"/>
            <a:ext cx="3429000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4499992" y="3789040"/>
            <a:ext cx="3024336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Great</a:t>
            </a:r>
            <a:r>
              <a:rPr lang="nl-BE" dirty="0" smtClean="0"/>
              <a:t> fire of London (1666). Oorzaak: bakkerij.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88840"/>
            <a:ext cx="5544616" cy="398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smtClean="0"/>
              <a:t>Evolutie van </a:t>
            </a:r>
            <a:r>
              <a:rPr lang="nl-BE" dirty="0" err="1" smtClean="0"/>
              <a:t>rooklaagdikte</a:t>
            </a:r>
            <a:r>
              <a:rPr lang="nl-BE" dirty="0" smtClean="0"/>
              <a:t> en temperaturen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79" y="2780928"/>
            <a:ext cx="8903732" cy="327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836712"/>
            <a:ext cx="2845027" cy="157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6228184" y="1628800"/>
            <a:ext cx="792088" cy="1800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588224" y="1124744"/>
            <a:ext cx="1296144" cy="30243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804248" y="1124744"/>
            <a:ext cx="1800200" cy="36724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err="1" smtClean="0"/>
              <a:t>Monitoring</a:t>
            </a:r>
            <a:r>
              <a:rPr lang="nl-BE" dirty="0" smtClean="0"/>
              <a:t> van brand (vlammen): geautomatiseerde videoanalyse (dr. Steven Verstockt – ELIS/</a:t>
            </a:r>
            <a:r>
              <a:rPr lang="nl-BE" dirty="0" err="1" smtClean="0"/>
              <a:t>MultiMediaLab</a:t>
            </a:r>
            <a:r>
              <a:rPr lang="nl-BE" dirty="0" smtClean="0"/>
              <a:t>)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4680520" cy="3331966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5292080" y="2780928"/>
            <a:ext cx="3672408" cy="2952328"/>
            <a:chOff x="4349195" y="2914995"/>
            <a:chExt cx="4250511" cy="3187883"/>
          </a:xfrm>
        </p:grpSpPr>
        <p:pic>
          <p:nvPicPr>
            <p:cNvPr id="16" name="Picture 4" descr="C:\Documents and Settings\Administrator\Desktop\RABOT FIRE\T1_24092012\IMG_228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9195" y="2914995"/>
              <a:ext cx="4250511" cy="3187883"/>
            </a:xfrm>
            <a:prstGeom prst="rect">
              <a:avLst/>
            </a:prstGeom>
            <a:noFill/>
          </p:spPr>
        </p:pic>
        <p:sp>
          <p:nvSpPr>
            <p:cNvPr id="17" name="Oval 16"/>
            <p:cNvSpPr/>
            <p:nvPr/>
          </p:nvSpPr>
          <p:spPr>
            <a:xfrm>
              <a:off x="5423338" y="3894083"/>
              <a:ext cx="504497" cy="536027"/>
            </a:xfrm>
            <a:prstGeom prst="ellipse">
              <a:avLst/>
            </a:prstGeom>
            <a:noFill/>
            <a:ln>
              <a:solidFill>
                <a:srgbClr val="164A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418078" y="4771719"/>
              <a:ext cx="504497" cy="536027"/>
            </a:xfrm>
            <a:prstGeom prst="ellipse">
              <a:avLst/>
            </a:prstGeom>
            <a:noFill/>
            <a:ln>
              <a:solidFill>
                <a:srgbClr val="164A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6053956" y="4272457"/>
              <a:ext cx="394138" cy="22071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064462" y="4834767"/>
              <a:ext cx="394138" cy="26802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smtClean="0"/>
              <a:t>Gebruik van videoanalyse voor voorspelling brand (dr. Tarek Beji)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2060848"/>
            <a:ext cx="8291264" cy="3720827"/>
            <a:chOff x="457200" y="2438400"/>
            <a:chExt cx="7924800" cy="3343275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2438400"/>
              <a:ext cx="4343400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5181600" y="2890838"/>
              <a:ext cx="23622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0033CC"/>
                  </a:solidFill>
                  <a:latin typeface="Arial" charset="0"/>
                </a:rPr>
                <a:t>Data Assimilation</a:t>
              </a: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H="1">
              <a:off x="2667000" y="3108325"/>
              <a:ext cx="251460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674938" y="3108325"/>
              <a:ext cx="0" cy="53340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3429000" y="4038600"/>
              <a:ext cx="17526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5173663" y="3794125"/>
              <a:ext cx="3208337" cy="176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accent2"/>
                  </a:solidFill>
                  <a:latin typeface="Arial" charset="0"/>
                </a:rPr>
                <a:t>Fire Forecasting</a:t>
              </a:r>
            </a:p>
            <a:p>
              <a:pPr>
                <a:spcBef>
                  <a:spcPct val="50000"/>
                </a:spcBef>
                <a:buFont typeface="Wingdings" pitchFamily="2" charset="2"/>
                <a:buChar char="§"/>
              </a:pPr>
              <a:r>
                <a:rPr lang="en-US" sz="2000" dirty="0">
                  <a:latin typeface="Arial" charset="0"/>
                </a:rPr>
                <a:t> HRR </a:t>
              </a:r>
            </a:p>
            <a:p>
              <a:pPr>
                <a:spcBef>
                  <a:spcPct val="50000"/>
                </a:spcBef>
                <a:buFont typeface="Wingdings" pitchFamily="2" charset="2"/>
                <a:buChar char="§"/>
              </a:pPr>
              <a:r>
                <a:rPr lang="en-US" sz="2000" dirty="0">
                  <a:latin typeface="Arial" charset="0"/>
                </a:rPr>
                <a:t> Temperature</a:t>
              </a:r>
            </a:p>
            <a:p>
              <a:pPr>
                <a:spcBef>
                  <a:spcPct val="50000"/>
                </a:spcBef>
                <a:buFont typeface="Wingdings" pitchFamily="2" charset="2"/>
                <a:buChar char="§"/>
              </a:pPr>
              <a:r>
                <a:rPr lang="en-US" sz="2000" dirty="0">
                  <a:latin typeface="Arial" charset="0"/>
                </a:rPr>
                <a:t> Smoke Interface Height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smtClean="0"/>
              <a:t>Bijkomende proeven (in </a:t>
            </a:r>
            <a:r>
              <a:rPr lang="nl-BE" dirty="0" err="1" smtClean="0"/>
              <a:t>WarringtonFireGent</a:t>
            </a:r>
            <a:r>
              <a:rPr lang="nl-BE" dirty="0" smtClean="0"/>
              <a:t>) om het vermogen te bepalen  tijdens de brand (dr. Tarek Beji)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7980" y="2276872"/>
            <a:ext cx="6373450" cy="38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smtClean="0"/>
              <a:t>Gebruik van dit vermogen in simulaties van de brand (dr. Tarek Beji)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789040"/>
            <a:ext cx="290733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73016"/>
            <a:ext cx="337626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190" y="1988840"/>
            <a:ext cx="337626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Vakgroep</a:t>
            </a:r>
            <a:r>
              <a:rPr lang="en-GB" dirty="0"/>
              <a:t> </a:t>
            </a:r>
            <a:r>
              <a:rPr lang="en-GB" dirty="0" err="1"/>
              <a:t>Mechanica</a:t>
            </a:r>
            <a:r>
              <a:rPr lang="en-GB" dirty="0"/>
              <a:t> van </a:t>
            </a:r>
            <a:r>
              <a:rPr lang="en-GB" dirty="0" err="1"/>
              <a:t>Stroming</a:t>
            </a:r>
            <a:r>
              <a:rPr lang="en-GB" dirty="0"/>
              <a:t>, </a:t>
            </a:r>
            <a:r>
              <a:rPr lang="en-GB" dirty="0" err="1"/>
              <a:t>Warmte</a:t>
            </a:r>
            <a:r>
              <a:rPr lang="en-GB" dirty="0"/>
              <a:t> en </a:t>
            </a:r>
            <a:r>
              <a:rPr lang="en-GB" dirty="0" err="1"/>
              <a:t>Verbranding</a:t>
            </a:r>
            <a:r>
              <a:rPr lang="en-GB" dirty="0"/>
              <a:t> – www.FloHeaCom.UGent.be</a:t>
            </a:r>
          </a:p>
          <a:p>
            <a:r>
              <a:rPr lang="en-GB" dirty="0" err="1"/>
              <a:t>Universiteit</a:t>
            </a:r>
            <a:r>
              <a:rPr lang="en-GB" dirty="0"/>
              <a:t> Gent – UGent</a:t>
            </a:r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smtClean="0"/>
              <a:t>Gebruik van dit vermogen in simulaties van de brand (dr. Tarek Beji)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226" y="2636912"/>
            <a:ext cx="4186404" cy="321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73" y="2928152"/>
            <a:ext cx="3632731" cy="29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076056" y="2348880"/>
            <a:ext cx="2931432" cy="307777"/>
          </a:xfrm>
          <a:prstGeom prst="rect">
            <a:avLst/>
          </a:prstGeom>
          <a:solidFill>
            <a:srgbClr val="FFCC99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2"/>
                </a:solidFill>
                <a:latin typeface="Arial" charset="0"/>
              </a:rPr>
              <a:t>Multi-Compartment fire</a:t>
            </a: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995936" y="4077072"/>
            <a:ext cx="888313" cy="669187"/>
          </a:xfrm>
          <a:prstGeom prst="rightArrow">
            <a:avLst>
              <a:gd name="adj1" fmla="val 50000"/>
              <a:gd name="adj2" fmla="val 35714"/>
            </a:avLst>
          </a:prstGeom>
          <a:solidFill>
            <a:schemeClr val="accent1"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Vakgroep</a:t>
            </a:r>
            <a:r>
              <a:rPr lang="en-GB" dirty="0"/>
              <a:t> </a:t>
            </a:r>
            <a:r>
              <a:rPr lang="en-GB" dirty="0" err="1"/>
              <a:t>Mechanica</a:t>
            </a:r>
            <a:r>
              <a:rPr lang="en-GB" dirty="0"/>
              <a:t> van </a:t>
            </a:r>
            <a:r>
              <a:rPr lang="en-GB" dirty="0" err="1"/>
              <a:t>Stroming</a:t>
            </a:r>
            <a:r>
              <a:rPr lang="en-GB" dirty="0"/>
              <a:t>, </a:t>
            </a:r>
            <a:r>
              <a:rPr lang="en-GB" dirty="0" err="1"/>
              <a:t>Warmte</a:t>
            </a:r>
            <a:r>
              <a:rPr lang="en-GB" dirty="0"/>
              <a:t> en </a:t>
            </a:r>
            <a:r>
              <a:rPr lang="en-GB" dirty="0" err="1"/>
              <a:t>Verbranding</a:t>
            </a:r>
            <a:r>
              <a:rPr lang="en-GB" dirty="0"/>
              <a:t> – www.FloHeaCom.UGent.be</a:t>
            </a:r>
          </a:p>
          <a:p>
            <a:r>
              <a:rPr lang="en-GB" dirty="0" err="1"/>
              <a:t>Universiteit</a:t>
            </a:r>
            <a:r>
              <a:rPr lang="en-GB" dirty="0"/>
              <a:t> Gent – UGent</a:t>
            </a:r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smtClean="0"/>
              <a:t>CFD modellering </a:t>
            </a:r>
            <a:r>
              <a:rPr lang="nl-BE" dirty="0" smtClean="0"/>
              <a:t>(dr. Tarek Beji)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71682" name="Picture 2" descr="C:\Users\bart\AppData\Local\Microsoft\Windows\Temporary Internet Files\Content.Outlook\3ETHHBVP\Screenshot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256584" cy="4106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Vakgroep</a:t>
            </a:r>
            <a:r>
              <a:rPr lang="en-GB" dirty="0"/>
              <a:t> </a:t>
            </a:r>
            <a:r>
              <a:rPr lang="en-GB" dirty="0" err="1"/>
              <a:t>Mechanica</a:t>
            </a:r>
            <a:r>
              <a:rPr lang="en-GB" dirty="0"/>
              <a:t> van </a:t>
            </a:r>
            <a:r>
              <a:rPr lang="en-GB" dirty="0" err="1"/>
              <a:t>Stroming</a:t>
            </a:r>
            <a:r>
              <a:rPr lang="en-GB" dirty="0"/>
              <a:t>, </a:t>
            </a:r>
            <a:r>
              <a:rPr lang="en-GB" dirty="0" err="1"/>
              <a:t>Warmte</a:t>
            </a:r>
            <a:r>
              <a:rPr lang="en-GB" dirty="0"/>
              <a:t> en </a:t>
            </a:r>
            <a:r>
              <a:rPr lang="en-GB" dirty="0" err="1"/>
              <a:t>Verbranding</a:t>
            </a:r>
            <a:r>
              <a:rPr lang="en-GB" dirty="0"/>
              <a:t> – www.FloHeaCom.UGent.be</a:t>
            </a:r>
          </a:p>
          <a:p>
            <a:r>
              <a:rPr lang="en-GB" dirty="0" err="1"/>
              <a:t>Universiteit</a:t>
            </a:r>
            <a:r>
              <a:rPr lang="en-GB" dirty="0"/>
              <a:t> Gent – UGent</a:t>
            </a:r>
            <a:endParaRPr lang="nl-NL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 in de </a:t>
            </a:r>
            <a:r>
              <a:rPr lang="nl-BE" dirty="0" err="1" smtClean="0"/>
              <a:t>Rabottorens</a:t>
            </a:r>
            <a:r>
              <a:rPr lang="nl-BE" dirty="0" smtClean="0"/>
              <a:t>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 smtClean="0"/>
              <a:t>CFD modellering </a:t>
            </a:r>
            <a:r>
              <a:rPr lang="nl-BE" dirty="0" smtClean="0"/>
              <a:t>(dr. Tarek Beji)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72706" name="Picture 2" descr="C:\Users\bart\AppData\Local\Microsoft\Windows\Temporary Internet Files\Content.Outlook\3ETHHBVP\Screenshot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16832"/>
            <a:ext cx="5253704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Slotbedenkingen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Brand is een complex fenomeen, met heel veel interactie.</a:t>
            </a:r>
          </a:p>
          <a:p>
            <a:r>
              <a:rPr lang="nl-BE" dirty="0" smtClean="0"/>
              <a:t>Een ingenieursaanpak is de enige manier om brandveiligheid te kunnen nastreven in een steeds (sneller) evoluerende omgeving.</a:t>
            </a:r>
          </a:p>
          <a:p>
            <a:r>
              <a:rPr lang="nl-BE" dirty="0" smtClean="0"/>
              <a:t>Er is grote nood aan allerhande soorten experimenten om rekenmodellen te valideren en te verbeteren.</a:t>
            </a:r>
          </a:p>
          <a:p>
            <a:r>
              <a:rPr lang="nl-BE" dirty="0" smtClean="0"/>
              <a:t>De weg is lang en uitdagend, maar we zijn op goede weg.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San Francisco Fire (1906). Oorzaak: aardbeving.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72008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Tokyo (1945). Oorzaak: WO II.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2204864"/>
            <a:ext cx="402946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708920"/>
            <a:ext cx="412448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Bradford stadium (1985).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5"/>
            <a:ext cx="6264696" cy="349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King’s</a:t>
            </a:r>
            <a:r>
              <a:rPr lang="nl-BE" dirty="0" smtClean="0"/>
              <a:t> Cross (1987). Oorzaak: roltrap.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407471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2976"/>
            <a:ext cx="3888432" cy="246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Vakgroep Mechanica van Stroming, Warmte en Verbranding – www.FloHeaCom.UGent.be</a:t>
            </a:r>
          </a:p>
          <a:p>
            <a:r>
              <a:rPr lang="en-GB"/>
              <a:t>Universiteit Gent – UGent</a:t>
            </a:r>
            <a:endParaRPr lang="nl-NL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Brand: niet te vatten? </a:t>
            </a:r>
            <a:endParaRPr lang="nl-NL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Enschede (2000). Oorzaak: vuurwerk.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132856"/>
            <a:ext cx="5256584" cy="357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">
  <a:themeElements>
    <a:clrScheme name="t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3418</TotalTime>
  <Words>1741</Words>
  <Application>Microsoft Office PowerPoint</Application>
  <PresentationFormat>On-screen Show (4:3)</PresentationFormat>
  <Paragraphs>261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tw</vt:lpstr>
      <vt:lpstr>Brand in de Rabottorens – De wetenschappelijke kant van brand.</vt:lpstr>
      <vt:lpstr>Brand in de Rabottorens – De wetenschappelijke kant van brand.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Brand: niet te vatten? </vt:lpstr>
      <vt:lpstr>Slide 20</vt:lpstr>
      <vt:lpstr>Brand: niet te vatten? </vt:lpstr>
      <vt:lpstr>Theorie </vt:lpstr>
      <vt:lpstr>Theorie </vt:lpstr>
      <vt:lpstr>Theorie </vt:lpstr>
      <vt:lpstr>Experimenten en numerieke simulaties </vt:lpstr>
      <vt:lpstr>Experimenten en numerieke simulaties </vt:lpstr>
      <vt:lpstr>Experimenten en numerieke simulaties </vt:lpstr>
      <vt:lpstr>Experimenten en numerieke simulaties </vt:lpstr>
      <vt:lpstr>Experimenten en numerieke simulaties </vt:lpstr>
      <vt:lpstr>Experimenten en numerieke simulaties </vt:lpstr>
      <vt:lpstr>Experimenten en numerieke simulaties </vt:lpstr>
      <vt:lpstr>Experimenten en numerieke simulaties </vt:lpstr>
      <vt:lpstr>Experimenten en numerieke simulaties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Brand in de Rabottorens </vt:lpstr>
      <vt:lpstr>Slotbedenkingen </vt:lpstr>
    </vt:vector>
  </TitlesOfParts>
  <Company>Lab Vervoertechniek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Sebastian Verhelst</dc:creator>
  <cp:lastModifiedBy>Bart Merci</cp:lastModifiedBy>
  <cp:revision>102</cp:revision>
  <dcterms:created xsi:type="dcterms:W3CDTF">2006-02-16T13:57:09Z</dcterms:created>
  <dcterms:modified xsi:type="dcterms:W3CDTF">2013-05-15T07:57:01Z</dcterms:modified>
</cp:coreProperties>
</file>