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81" r:id="rId2"/>
    <p:sldId id="329" r:id="rId3"/>
    <p:sldId id="282" r:id="rId4"/>
    <p:sldId id="314" r:id="rId5"/>
    <p:sldId id="315" r:id="rId6"/>
    <p:sldId id="283" r:id="rId7"/>
    <p:sldId id="301" r:id="rId8"/>
    <p:sldId id="316" r:id="rId9"/>
    <p:sldId id="317" r:id="rId10"/>
    <p:sldId id="328" r:id="rId11"/>
    <p:sldId id="318" r:id="rId12"/>
    <p:sldId id="322" r:id="rId13"/>
    <p:sldId id="327" r:id="rId14"/>
    <p:sldId id="331" r:id="rId15"/>
    <p:sldId id="319" r:id="rId16"/>
    <p:sldId id="332" r:id="rId17"/>
    <p:sldId id="323" r:id="rId18"/>
    <p:sldId id="320" r:id="rId19"/>
    <p:sldId id="324" r:id="rId20"/>
    <p:sldId id="273" r:id="rId21"/>
    <p:sldId id="325" r:id="rId2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A7C"/>
    <a:srgbClr val="FDB812"/>
    <a:srgbClr val="FFFFFF"/>
    <a:srgbClr val="494949"/>
    <a:srgbClr val="4B96DF"/>
    <a:srgbClr val="83B7E9"/>
    <a:srgbClr val="93C0EC"/>
    <a:srgbClr val="267F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4474" autoAdjust="0"/>
  </p:normalViewPr>
  <p:slideViewPr>
    <p:cSldViewPr snapToGrid="0" snapToObjects="1">
      <p:cViewPr>
        <p:scale>
          <a:sx n="60" d="100"/>
          <a:sy n="60" d="100"/>
        </p:scale>
        <p:origin x="-130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87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r">
              <a:defRPr sz="1300"/>
            </a:lvl1pPr>
          </a:lstStyle>
          <a:p>
            <a:fld id="{A8348B32-EB10-4DC9-A291-E674228A3412}" type="datetimeFigureOut">
              <a:rPr lang="en-US" smtClean="0"/>
              <a:pPr/>
              <a:t>5/14/2013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87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r">
              <a:defRPr sz="1300"/>
            </a:lvl1pPr>
          </a:lstStyle>
          <a:p>
            <a:fld id="{6F51B953-92AF-4F68-91F0-D00B7D36FE7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8926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03B9F6B-1502-4BFF-8E34-9875FD6818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2518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B9F6B-1502-4BFF-8E34-9875FD68189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88344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85800" y="1531938"/>
            <a:ext cx="7772400" cy="1470025"/>
          </a:xfrm>
        </p:spPr>
        <p:txBody>
          <a:bodyPr/>
          <a:lstStyle>
            <a:lvl1pPr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4" name="Picture 41" descr="logobal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575"/>
            <a:ext cx="9144000" cy="585788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>
            <a:off x="535753" y="6286520"/>
            <a:ext cx="8072494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125413"/>
            <a:ext cx="6905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 Box 42"/>
          <p:cNvSpPr txBox="1">
            <a:spLocks noChangeArrowheads="1"/>
          </p:cNvSpPr>
          <p:nvPr userDrawn="1"/>
        </p:nvSpPr>
        <p:spPr bwMode="auto">
          <a:xfrm>
            <a:off x="6351948" y="171329"/>
            <a:ext cx="2287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ELIS – Multimedia Lab</a:t>
            </a:r>
          </a:p>
        </p:txBody>
      </p:sp>
      <p:pic>
        <p:nvPicPr>
          <p:cNvPr id="20" name="Picture 25" descr="LOGO_MM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358" y="6423025"/>
            <a:ext cx="1038225" cy="254000"/>
          </a:xfrm>
          <a:prstGeom prst="rect">
            <a:avLst/>
          </a:prstGeom>
          <a:noFill/>
        </p:spPr>
      </p:pic>
      <p:pic>
        <p:nvPicPr>
          <p:cNvPr id="11" name="Picture 2" descr="\\berg\lasmeken\iMinds\Logo\iMinds_logo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9" y="6423025"/>
            <a:ext cx="1195412" cy="23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533400"/>
            <a:ext cx="2036762" cy="56610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5957888" cy="56610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95400"/>
            <a:ext cx="3983037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295400"/>
            <a:ext cx="3983038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339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Picture 41" descr="logobal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5575"/>
            <a:ext cx="9144000" cy="58578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295400"/>
            <a:ext cx="81184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572528" y="6438149"/>
            <a:ext cx="658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fld id="{13551268-EA87-42D7-9E4D-7D1DB672A745}" type="slidenum">
              <a:rPr lang="en-GB" sz="1200" smtClean="0">
                <a:latin typeface="Calibri" pitchFamily="34" charset="0"/>
              </a:rPr>
              <a:pPr/>
              <a:t>‹#›</a:t>
            </a:fld>
            <a:r>
              <a:rPr lang="en-GB" sz="1200" dirty="0" smtClean="0">
                <a:latin typeface="Calibri" pitchFamily="34" charset="0"/>
              </a:rPr>
              <a:t>/21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533400"/>
            <a:ext cx="81470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</a:t>
            </a:r>
          </a:p>
        </p:txBody>
      </p:sp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5825" y="125413"/>
            <a:ext cx="6905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6351948" y="171329"/>
            <a:ext cx="2287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n-GB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ELIS – Multimedia Lab</a:t>
            </a:r>
          </a:p>
        </p:txBody>
      </p:sp>
      <p:pic>
        <p:nvPicPr>
          <p:cNvPr id="1049" name="Picture 25" descr="LOGO_MM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76358" y="6423025"/>
            <a:ext cx="1038225" cy="254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535753" y="6286520"/>
            <a:ext cx="8072494" cy="15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\\berg\lasmeken\iMinds\Logo\iMinds_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9" y="6423025"/>
            <a:ext cx="1195412" cy="232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3" r:id="rId3"/>
    <p:sldLayoutId id="2147483664" r:id="rId4"/>
    <p:sldLayoutId id="2147483665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2286001" y="5210922"/>
            <a:ext cx="6400800" cy="1091418"/>
          </a:xfrm>
        </p:spPr>
        <p:txBody>
          <a:bodyPr/>
          <a:lstStyle/>
          <a:p>
            <a:pPr algn="r"/>
            <a:r>
              <a:rPr lang="en-US" sz="2000" b="1" dirty="0" smtClean="0"/>
              <a:t>Steven </a:t>
            </a:r>
            <a:r>
              <a:rPr lang="en-US" sz="2000" b="1" dirty="0" err="1" smtClean="0"/>
              <a:t>Verstockt</a:t>
            </a:r>
            <a:endParaRPr lang="en-US" sz="2000" b="1" dirty="0" smtClean="0"/>
          </a:p>
          <a:p>
            <a:pPr algn="r"/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</a:rPr>
              <a:t>T. Beji, B. Merci &amp; R. Van de Walle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85800" y="807639"/>
            <a:ext cx="7772400" cy="1470025"/>
          </a:xfrm>
        </p:spPr>
        <p:txBody>
          <a:bodyPr/>
          <a:lstStyle/>
          <a:p>
            <a:r>
              <a:rPr lang="en-GB" sz="4400" dirty="0" smtClean="0"/>
              <a:t>RABOT2012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Presentation of a Multi-View Video Dataset </a:t>
            </a:r>
          </a:p>
          <a:p>
            <a:r>
              <a:rPr lang="en-GB" sz="2400" dirty="0" smtClean="0"/>
              <a:t>of the Full-Scale (‘</a:t>
            </a:r>
            <a:r>
              <a:rPr lang="en-GB" sz="2400" dirty="0" err="1" smtClean="0"/>
              <a:t>Rabot</a:t>
            </a:r>
            <a:r>
              <a:rPr lang="en-GB" sz="2400" dirty="0" smtClean="0"/>
              <a:t>’) Fire Tests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47320" y="5792318"/>
            <a:ext cx="3184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ISFEH – Providence, R.I., USA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320" y="5408918"/>
            <a:ext cx="1633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May 7</a:t>
            </a:r>
            <a:r>
              <a:rPr lang="en-US" sz="2000" b="1" baseline="30000" dirty="0" smtClean="0">
                <a:latin typeface="Calibri" pitchFamily="34" charset="0"/>
              </a:rPr>
              <a:t>th</a:t>
            </a:r>
            <a:r>
              <a:rPr lang="en-US" sz="2000" b="1" dirty="0" smtClean="0">
                <a:latin typeface="Calibri" pitchFamily="34" charset="0"/>
              </a:rPr>
              <a:t>, 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1495" y="6436810"/>
            <a:ext cx="4329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7th International Seminar on Fire and Explosion Hazards</a:t>
            </a:r>
            <a:endParaRPr lang="en-US" sz="1200" dirty="0"/>
          </a:p>
        </p:txBody>
      </p:sp>
      <p:pic>
        <p:nvPicPr>
          <p:cNvPr id="10" name="Picture 9" descr="IFSEH_fig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933" y="2643156"/>
            <a:ext cx="8034617" cy="2370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RABOT2012 website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85385" y="1028075"/>
            <a:ext cx="4824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http://multimedialab.elis.ugent.be/rabot2012/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79" y="1507769"/>
            <a:ext cx="75628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88176" y="3265642"/>
            <a:ext cx="5299015" cy="1754326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u="sng" dirty="0" smtClean="0">
                <a:solidFill>
                  <a:srgbClr val="164A7C"/>
                </a:solidFill>
                <a:latin typeface="Calibri" pitchFamily="34" charset="0"/>
              </a:rPr>
              <a:t>RABOT2012 </a:t>
            </a:r>
            <a:r>
              <a:rPr lang="en-GB" sz="2000" b="1" u="sng" dirty="0" smtClean="0">
                <a:solidFill>
                  <a:srgbClr val="164A7C"/>
                </a:solidFill>
                <a:latin typeface="Calibri" pitchFamily="34" charset="0"/>
              </a:rPr>
              <a:t>UCFIRE XML doc</a:t>
            </a:r>
            <a:r>
              <a:rPr lang="en-GB" sz="2000" b="1" u="sng" dirty="0" smtClean="0">
                <a:latin typeface="Calibri" pitchFamily="34" charset="0"/>
              </a:rPr>
              <a:t/>
            </a:r>
            <a:br>
              <a:rPr lang="en-GB" sz="2000" b="1" u="sng" dirty="0" smtClean="0">
                <a:latin typeface="Calibri" pitchFamily="34" charset="0"/>
              </a:rPr>
            </a:br>
            <a:endParaRPr lang="en-GB" sz="800" b="1" u="sng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>Easy way to store, access and manipulate 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measurements and observations from fire tests.</a:t>
            </a:r>
          </a:p>
          <a:p>
            <a:endParaRPr lang="en-GB" sz="800" dirty="0" smtClean="0">
              <a:latin typeface="Calibri" pitchFamily="34" charset="0"/>
            </a:endParaRPr>
          </a:p>
          <a:p>
            <a:pPr lvl="0"/>
            <a:r>
              <a:rPr lang="en-GB" sz="1600" i="1" dirty="0" err="1" smtClean="0"/>
              <a:t>Tobeck</a:t>
            </a:r>
            <a:r>
              <a:rPr lang="en-GB" sz="1600" i="1" dirty="0" smtClean="0"/>
              <a:t> et. al.: “Data Structures for Fire Test Information </a:t>
            </a:r>
            <a:br>
              <a:rPr lang="en-GB" sz="1600" i="1" dirty="0" smtClean="0"/>
            </a:br>
            <a:r>
              <a:rPr lang="en-GB" sz="1600" i="1" dirty="0" smtClean="0"/>
              <a:t>Exchange Using XML,” Fire Technology 49 – 2013.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763" y="5265707"/>
            <a:ext cx="8118475" cy="92813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To follow the temporal evolution of flame height/spread, we need to be able to </a:t>
            </a:r>
            <a:r>
              <a:rPr lang="en-GB" sz="2000" b="1" dirty="0" smtClean="0">
                <a:solidFill>
                  <a:srgbClr val="164A7C"/>
                </a:solidFill>
              </a:rPr>
              <a:t>extract the flame pixels </a:t>
            </a:r>
            <a:r>
              <a:rPr lang="en-GB" sz="2000" dirty="0" smtClean="0"/>
              <a:t>from the consecutive video images.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flame spread analysis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4" y="1323103"/>
            <a:ext cx="3996186" cy="25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9897" y="1465817"/>
            <a:ext cx="3511234" cy="240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17256" y="4617315"/>
            <a:ext cx="862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164A7C"/>
                </a:solidFill>
                <a:latin typeface="Calibri" pitchFamily="34" charset="0"/>
              </a:rPr>
              <a:t>Camera calibration </a:t>
            </a:r>
            <a:r>
              <a:rPr lang="en-GB" sz="2000" dirty="0" smtClean="0">
                <a:latin typeface="Calibri" pitchFamily="34" charset="0"/>
              </a:rPr>
              <a:t>(alignment on the sofa –&gt; 3D homographic projection) </a:t>
            </a:r>
            <a:r>
              <a:rPr lang="en-GB" dirty="0" smtClean="0">
                <a:latin typeface="Calibri" pitchFamily="34" charset="0"/>
                <a:sym typeface="Wingdings" pitchFamily="2" charset="2"/>
              </a:rPr>
              <a:t/>
            </a:r>
            <a:br>
              <a:rPr lang="en-GB" dirty="0" smtClean="0">
                <a:latin typeface="Calibri" pitchFamily="34" charset="0"/>
                <a:sym typeface="Wingdings" pitchFamily="2" charset="2"/>
              </a:rPr>
            </a:br>
            <a:r>
              <a:rPr lang="en-GB" sz="15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FireCube</a:t>
            </a:r>
            <a:r>
              <a:rPr lang="en-GB" sz="15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a Multi-View Localization Framework for 3D Fire Analysis, Fire Safety Journal 46(5) – 2011.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168" y="3951383"/>
            <a:ext cx="7048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flame spread analysis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586" y="1306220"/>
            <a:ext cx="6777050" cy="462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9854" y="5889578"/>
            <a:ext cx="2983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~ dominant peak/valley detection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flame spread analysis: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94" y="1341638"/>
            <a:ext cx="8645525" cy="250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41448" y="3841707"/>
            <a:ext cx="8702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Comparison of horizontal flame spread between TEST1 / TEST3</a:t>
            </a:r>
          </a:p>
          <a:p>
            <a:r>
              <a:rPr lang="en-GB" sz="800" dirty="0" smtClean="0">
                <a:sym typeface="Wingdings" pitchFamily="2" charset="2"/>
              </a:rPr>
              <a:t/>
            </a:r>
            <a:br>
              <a:rPr lang="en-GB" sz="8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a </a:t>
            </a:r>
            <a:r>
              <a:rPr lang="en-GB" sz="2000" b="1" dirty="0" smtClean="0">
                <a:solidFill>
                  <a:srgbClr val="164A7C"/>
                </a:solidFill>
              </a:rPr>
              <a:t>similar evolution/trend </a:t>
            </a:r>
            <a:r>
              <a:rPr lang="en-GB" sz="2000" dirty="0" smtClean="0"/>
              <a:t>is noticed over a comparable time span</a:t>
            </a:r>
            <a:br>
              <a:rPr lang="en-GB" sz="2000" dirty="0" smtClean="0"/>
            </a:br>
            <a:r>
              <a:rPr lang="en-GB" sz="2000" dirty="0" smtClean="0"/>
              <a:t> 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TEST 1: </a:t>
            </a:r>
            <a:r>
              <a:rPr lang="en-GB" sz="2000" b="1" dirty="0" smtClean="0">
                <a:solidFill>
                  <a:srgbClr val="164A7C"/>
                </a:solidFill>
              </a:rPr>
              <a:t>camera in smoke layer</a:t>
            </a:r>
            <a:r>
              <a:rPr lang="en-GB" sz="2000" dirty="0" smtClean="0"/>
              <a:t>, leading to</a:t>
            </a:r>
            <a:r>
              <a:rPr lang="en-GB" sz="2000" dirty="0" smtClean="0">
                <a:sym typeface="Wingdings" pitchFamily="2" charset="2"/>
              </a:rPr>
              <a:t> </a:t>
            </a:r>
            <a:r>
              <a:rPr lang="en-GB" sz="2000" b="1" dirty="0" smtClean="0">
                <a:solidFill>
                  <a:srgbClr val="164A7C"/>
                </a:solidFill>
              </a:rPr>
              <a:t>inaccurate data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we </a:t>
            </a:r>
            <a:r>
              <a:rPr lang="en-GB" sz="2000" dirty="0" smtClean="0">
                <a:sym typeface="Wingdings" pitchFamily="2" charset="2"/>
              </a:rPr>
              <a:t>lowered </a:t>
            </a:r>
            <a:r>
              <a:rPr lang="en-GB" sz="2000" dirty="0" smtClean="0"/>
              <a:t>the camera height to stay under smoke layer (TEST 3)</a:t>
            </a:r>
          </a:p>
          <a:p>
            <a:r>
              <a:rPr lang="en-GB" sz="2000" dirty="0" smtClean="0">
                <a:sym typeface="Wingdings" pitchFamily="2" charset="2"/>
              </a:rPr>
              <a:t> future tests: combination of visual / (LW)IR cameras 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1600" i="1" dirty="0" smtClean="0">
                <a:sym typeface="Wingdings" pitchFamily="2" charset="2"/>
              </a:rPr>
              <a:t>(ISFEH paper of J. de </a:t>
            </a:r>
            <a:r>
              <a:rPr lang="en-GB" sz="1600" i="1" dirty="0" err="1" smtClean="0">
                <a:sym typeface="Wingdings" pitchFamily="2" charset="2"/>
              </a:rPr>
              <a:t>Vries</a:t>
            </a:r>
            <a:r>
              <a:rPr lang="en-GB" sz="1600" i="1" dirty="0" smtClean="0">
                <a:sym typeface="Wingdings" pitchFamily="2" charset="2"/>
              </a:rPr>
              <a:t> et al. – FM GLOBAL  /  image registration-synchronization)</a:t>
            </a:r>
            <a:endParaRPr lang="en-US" sz="16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774731" y="1181209"/>
            <a:ext cx="3436883" cy="2444859"/>
            <a:chOff x="2774731" y="1196975"/>
            <a:chExt cx="3436883" cy="2444859"/>
          </a:xfrm>
        </p:grpSpPr>
        <p:sp>
          <p:nvSpPr>
            <p:cNvPr id="9" name="Rectangle 8"/>
            <p:cNvSpPr/>
            <p:nvPr/>
          </p:nvSpPr>
          <p:spPr>
            <a:xfrm>
              <a:off x="4556236" y="1196975"/>
              <a:ext cx="1655378" cy="24448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790497" y="1325872"/>
              <a:ext cx="0" cy="41110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774731" y="1341638"/>
              <a:ext cx="178150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flame spread analysis: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441448" y="4220091"/>
            <a:ext cx="8702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Evolution of the flame height</a:t>
            </a:r>
          </a:p>
          <a:p>
            <a:r>
              <a:rPr lang="en-GB" sz="1200" dirty="0" smtClean="0">
                <a:sym typeface="Wingdings" pitchFamily="2" charset="2"/>
              </a:rPr>
              <a:t/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Again, similar trends are observed </a:t>
            </a:r>
          </a:p>
          <a:p>
            <a:r>
              <a:rPr lang="en-GB" sz="2000" dirty="0" smtClean="0">
                <a:sym typeface="Wingdings" pitchFamily="2" charset="2"/>
              </a:rPr>
              <a:t>e.g. (hi</a:t>
            </a:r>
            <a:r>
              <a:rPr lang="en-GB" sz="2000" dirty="0" smtClean="0"/>
              <a:t>gh) decrease of </a:t>
            </a:r>
            <a:r>
              <a:rPr lang="en-GB" sz="2000" i="1" dirty="0" smtClean="0"/>
              <a:t>L</a:t>
            </a:r>
            <a:r>
              <a:rPr lang="en-GB" sz="2000" i="1" baseline="-25000" dirty="0" smtClean="0"/>
              <a:t>f</a:t>
            </a:r>
            <a:r>
              <a:rPr lang="en-GB" sz="2000" i="1" dirty="0" smtClean="0"/>
              <a:t>(t)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around </a:t>
            </a:r>
            <a:r>
              <a:rPr lang="en-GB" sz="2000" i="1" dirty="0" smtClean="0"/>
              <a:t>t</a:t>
            </a:r>
            <a:r>
              <a:rPr lang="en-GB" sz="2000" dirty="0" smtClean="0"/>
              <a:t>=300s  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91" y="1456239"/>
            <a:ext cx="8497603" cy="25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C:\Documents and Settings\Administrator\My Documents\My Pictures\vlcsnap-2013-05-06-20h29m43s2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76" y="4298486"/>
            <a:ext cx="1765732" cy="1324299"/>
          </a:xfrm>
          <a:prstGeom prst="rect">
            <a:avLst/>
          </a:prstGeom>
          <a:noFill/>
        </p:spPr>
      </p:pic>
      <p:pic>
        <p:nvPicPr>
          <p:cNvPr id="40964" name="Picture 4" descr="C:\Documents and Settings\Administrator\My Documents\My Pictures\vlcsnap-2013-05-06-20h30m25s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8" y="4298486"/>
            <a:ext cx="1765732" cy="1324299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flipV="1">
            <a:off x="5565229" y="2349062"/>
            <a:ext cx="1" cy="17921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258911" y="2806262"/>
            <a:ext cx="599088" cy="13349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08938" y="1401933"/>
            <a:ext cx="1655378" cy="24448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11667" y="1530830"/>
            <a:ext cx="0" cy="4111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27433" y="1546596"/>
            <a:ext cx="17815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80397" y="5791260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Also noticed in lab experiments!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8167" y="1340017"/>
            <a:ext cx="8118475" cy="2349122"/>
          </a:xfrm>
        </p:spPr>
        <p:txBody>
          <a:bodyPr/>
          <a:lstStyle/>
          <a:p>
            <a:r>
              <a:rPr lang="en-GB" sz="2000" dirty="0" smtClean="0"/>
              <a:t>Key component of the algorithm is the Discrete Wavelet Transform (DWT) based evaluation of </a:t>
            </a:r>
            <a:r>
              <a:rPr lang="en-GB" sz="2000" b="1" dirty="0" smtClean="0">
                <a:solidFill>
                  <a:srgbClr val="164A7C"/>
                </a:solidFill>
              </a:rPr>
              <a:t>Video Energy Lines</a:t>
            </a:r>
            <a:r>
              <a:rPr lang="en-GB" sz="2000" dirty="0" smtClean="0"/>
              <a:t>.</a:t>
            </a:r>
          </a:p>
          <a:p>
            <a:endParaRPr lang="en-GB" sz="1200" dirty="0" smtClean="0"/>
          </a:p>
          <a:p>
            <a:r>
              <a:rPr lang="en-GB" sz="2000" dirty="0" smtClean="0"/>
              <a:t>Video Energy Lines show </a:t>
            </a:r>
            <a:r>
              <a:rPr lang="en-GB" sz="2000" b="1" dirty="0" smtClean="0">
                <a:solidFill>
                  <a:srgbClr val="164A7C"/>
                </a:solidFill>
              </a:rPr>
              <a:t>strong similarity with thermocouples </a:t>
            </a:r>
            <a:r>
              <a:rPr lang="en-GB" sz="2000" dirty="0" smtClean="0"/>
              <a:t>that are used for </a:t>
            </a:r>
            <a:r>
              <a:rPr lang="en-GB" sz="2000" b="1" dirty="0" smtClean="0">
                <a:solidFill>
                  <a:srgbClr val="164A7C"/>
                </a:solidFill>
              </a:rPr>
              <a:t>temperature profile analysis</a:t>
            </a:r>
            <a:r>
              <a:rPr lang="en-GB" sz="2000" dirty="0" smtClean="0"/>
              <a:t>. </a:t>
            </a:r>
          </a:p>
          <a:p>
            <a:pPr>
              <a:buNone/>
            </a:pPr>
            <a:r>
              <a:rPr lang="en-GB" sz="800" dirty="0" smtClean="0">
                <a:sym typeface="Wingdings" pitchFamily="2" charset="2"/>
              </a:rPr>
              <a:t>	</a:t>
            </a:r>
          </a:p>
          <a:p>
            <a:pPr algn="r">
              <a:buNone/>
            </a:pPr>
            <a:r>
              <a:rPr lang="en-GB" sz="1800" i="1" dirty="0" smtClean="0">
                <a:sym typeface="Wingdings" pitchFamily="2" charset="2"/>
              </a:rPr>
              <a:t>	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smoke height estimation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3" y="4239893"/>
            <a:ext cx="8132762" cy="170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177871" y="3270284"/>
            <a:ext cx="4177862" cy="923330"/>
          </a:xfrm>
          <a:prstGeom prst="rect">
            <a:avLst/>
          </a:prstGeom>
          <a:ln w="28575">
            <a:solidFill>
              <a:srgbClr val="164A7C"/>
            </a:solidFill>
          </a:ln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i="1" dirty="0" smtClean="0">
                <a:latin typeface="Calibri" pitchFamily="34" charset="0"/>
                <a:sym typeface="Wingdings" pitchFamily="2" charset="2"/>
              </a:rPr>
              <a:t>P</a:t>
            </a:r>
            <a:r>
              <a:rPr lang="en-GB" i="1" dirty="0" smtClean="0">
                <a:latin typeface="Calibri" pitchFamily="34" charset="0"/>
              </a:rPr>
              <a:t>roposed method is based on a commonly used technique for the determination of the </a:t>
            </a:r>
            <a:r>
              <a:rPr lang="en-GB" b="1" i="1" dirty="0" smtClean="0">
                <a:latin typeface="Calibri" pitchFamily="34" charset="0"/>
              </a:rPr>
              <a:t>smoke layer interface height</a:t>
            </a:r>
            <a:r>
              <a:rPr lang="en-GB" i="1" dirty="0" smtClean="0">
                <a:latin typeface="Calibri" pitchFamily="34" charset="0"/>
              </a:rPr>
              <a:t>. </a:t>
            </a:r>
            <a:endParaRPr lang="en-US" i="1" dirty="0">
              <a:latin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26069" y="3799501"/>
            <a:ext cx="55180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26069" y="3137341"/>
            <a:ext cx="0" cy="662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smoke height estimation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3" y="4239893"/>
            <a:ext cx="8132762" cy="170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943" y="1641257"/>
            <a:ext cx="8225880" cy="208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4850" y="3659177"/>
            <a:ext cx="8104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DWT-based energy line(s)               Energy profile             Detected smoke layer height</a:t>
            </a:r>
            <a:endParaRPr lang="en-US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02621" y="2017984"/>
            <a:ext cx="191590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gradient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Video-based smoke height estimation: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2" y="1368944"/>
            <a:ext cx="8043994" cy="232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38" y="3831015"/>
            <a:ext cx="7993838" cy="22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648610" y="4035970"/>
            <a:ext cx="1150883" cy="9459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3585" y="5207138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TEST 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07723" y="5174872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TEST 2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07723" y="2806259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TEST 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03585" y="2790493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TEST 2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975127" y="1655376"/>
            <a:ext cx="728907" cy="659499"/>
          </a:xfrm>
          <a:prstGeom prst="ellipse">
            <a:avLst/>
          </a:prstGeom>
          <a:noFill/>
          <a:ln>
            <a:solidFill>
              <a:srgbClr val="FDB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65787" y="2314875"/>
            <a:ext cx="4055927" cy="2250035"/>
            <a:chOff x="3065787" y="2314875"/>
            <a:chExt cx="4055927" cy="2250035"/>
          </a:xfrm>
        </p:grpSpPr>
        <p:sp>
          <p:nvSpPr>
            <p:cNvPr id="13" name="Rectangle 12"/>
            <p:cNvSpPr/>
            <p:nvPr/>
          </p:nvSpPr>
          <p:spPr>
            <a:xfrm>
              <a:off x="3065787" y="2829922"/>
              <a:ext cx="4055927" cy="9541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64A7C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164A7C"/>
                  </a:solidFill>
                  <a:latin typeface="Calibri" pitchFamily="34" charset="0"/>
                </a:rPr>
                <a:t>Multi-view extension </a:t>
              </a:r>
              <a:br>
                <a:rPr lang="en-US" sz="2800" b="1" dirty="0" smtClean="0">
                  <a:solidFill>
                    <a:srgbClr val="164A7C"/>
                  </a:solidFill>
                  <a:latin typeface="Calibri" pitchFamily="34" charset="0"/>
                </a:rPr>
              </a:br>
              <a:r>
                <a:rPr lang="en-US" sz="2800" b="1" dirty="0" smtClean="0">
                  <a:solidFill>
                    <a:srgbClr val="164A7C"/>
                  </a:solidFill>
                  <a:latin typeface="Calibri" pitchFamily="34" charset="0"/>
                </a:rPr>
                <a:t>of single-view algorithms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>
              <a:stCxn id="13" idx="2"/>
            </p:cNvCxnSpPr>
            <p:nvPr/>
          </p:nvCxnSpPr>
          <p:spPr>
            <a:xfrm flipH="1">
              <a:off x="3799494" y="3784029"/>
              <a:ext cx="1294257" cy="78088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5307723" y="2314875"/>
              <a:ext cx="831270" cy="51504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677" y="1090442"/>
            <a:ext cx="8118475" cy="201535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# cameras monitoring the scene </a:t>
            </a:r>
            <a:r>
              <a:rPr lang="en-US" sz="2000" dirty="0" smtClean="0"/>
              <a:t>from </a:t>
            </a:r>
            <a:r>
              <a:rPr lang="en-US" sz="2000" b="1" dirty="0" smtClean="0"/>
              <a:t>different viewpoints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problems that arise in one camera can (most probably) </a:t>
            </a:r>
            <a:br>
              <a:rPr lang="en-US" sz="2000" dirty="0" smtClean="0"/>
            </a:br>
            <a:r>
              <a:rPr lang="en-US" sz="2000" dirty="0" smtClean="0"/>
              <a:t>be compensated by the others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b="1" dirty="0" smtClean="0">
                <a:solidFill>
                  <a:srgbClr val="164A7C"/>
                </a:solidFill>
                <a:latin typeface="Calibri" pitchFamily="34" charset="0"/>
              </a:rPr>
              <a:t>Multi-view extension of single-view algorithms</a:t>
            </a:r>
            <a:endParaRPr lang="en-US" b="1" dirty="0">
              <a:solidFill>
                <a:srgbClr val="164A7C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45" y="3917746"/>
            <a:ext cx="6505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4988476"/>
            <a:ext cx="5895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8475" y="2828836"/>
            <a:ext cx="8147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We propose to analyze the </a:t>
            </a:r>
            <a:r>
              <a:rPr lang="en-US" sz="2000" b="1" dirty="0" smtClean="0">
                <a:latin typeface="Calibri" pitchFamily="34" charset="0"/>
              </a:rPr>
              <a:t>within- and between-variance </a:t>
            </a:r>
            <a:br>
              <a:rPr lang="en-US" sz="2000" b="1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of </a:t>
            </a:r>
            <a:r>
              <a:rPr lang="en-US" sz="2000" b="1" dirty="0" smtClean="0">
                <a:latin typeface="Calibri" pitchFamily="34" charset="0"/>
              </a:rPr>
              <a:t>multi-view </a:t>
            </a:r>
            <a:r>
              <a:rPr lang="en-US" sz="2000" b="1" i="1" dirty="0" smtClean="0">
                <a:latin typeface="Calibri" pitchFamily="34" charset="0"/>
              </a:rPr>
              <a:t>h</a:t>
            </a:r>
            <a:r>
              <a:rPr lang="en-US" sz="2000" b="1" i="1" baseline="-25000" dirty="0" smtClean="0">
                <a:latin typeface="Calibri" pitchFamily="34" charset="0"/>
              </a:rPr>
              <a:t>int</a:t>
            </a:r>
            <a:r>
              <a:rPr lang="en-US" sz="2000" b="1" dirty="0" smtClean="0">
                <a:latin typeface="Calibri" pitchFamily="34" charset="0"/>
              </a:rPr>
              <a:t> estimations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241" y="5525814"/>
            <a:ext cx="7880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64A7C"/>
                </a:solidFill>
                <a:latin typeface="Calibri" pitchFamily="34" charset="0"/>
              </a:rPr>
              <a:t>between-variance: </a:t>
            </a:r>
            <a:r>
              <a:rPr lang="en-US" i="1" dirty="0" smtClean="0">
                <a:solidFill>
                  <a:srgbClr val="164A7C"/>
                </a:solidFill>
                <a:latin typeface="Calibri" pitchFamily="34" charset="0"/>
              </a:rPr>
              <a:t>indication regarding the certainty of the overall measurements</a:t>
            </a:r>
            <a:endParaRPr lang="en-US" i="1" dirty="0">
              <a:solidFill>
                <a:srgbClr val="164A7C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449" y="4464232"/>
            <a:ext cx="699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164A7C"/>
                </a:solidFill>
                <a:latin typeface="Calibri" pitchFamily="34" charset="0"/>
              </a:rPr>
              <a:t>within-variance: </a:t>
            </a:r>
            <a:r>
              <a:rPr lang="en-US" i="1" dirty="0" smtClean="0">
                <a:solidFill>
                  <a:srgbClr val="164A7C"/>
                </a:solidFill>
                <a:latin typeface="Calibri" pitchFamily="34" charset="0"/>
              </a:rPr>
              <a:t>indication on the accuracy of a camera’s measurements</a:t>
            </a:r>
            <a:endParaRPr lang="en-US" i="1" dirty="0">
              <a:solidFill>
                <a:srgbClr val="164A7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smtClean="0"/>
          </a:p>
          <a:p>
            <a:endParaRPr lang="en-US" i="1" dirty="0" smtClean="0"/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000" i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“Video observations are better (?)”  /  “Bigger scattering with TC (?)”</a:t>
            </a:r>
          </a:p>
          <a:p>
            <a:pPr>
              <a:buNone/>
            </a:pPr>
            <a:r>
              <a:rPr lang="en-US" sz="1600" i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A. </a:t>
            </a:r>
            <a:r>
              <a:rPr lang="en-US" sz="1600" i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Coppalle</a:t>
            </a:r>
            <a:r>
              <a:rPr lang="en-US" sz="1600" i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 et al. - Flame spread measurements on mattresses (ISFEH 2013) </a:t>
            </a:r>
            <a:endParaRPr lang="en-US" sz="1600" i="1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b="1" dirty="0" smtClean="0">
                <a:solidFill>
                  <a:srgbClr val="164A7C"/>
                </a:solidFill>
                <a:latin typeface="Calibri" pitchFamily="34" charset="0"/>
              </a:rPr>
              <a:t>Video vs. thermocouple based estimations</a:t>
            </a:r>
            <a:endParaRPr lang="en-US" b="1" dirty="0">
              <a:solidFill>
                <a:srgbClr val="164A7C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496996" y="4319760"/>
            <a:ext cx="7943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Video-based estimation(s) of </a:t>
            </a:r>
            <a:r>
              <a:rPr lang="en-US" sz="2000" i="1" dirty="0" smtClean="0">
                <a:latin typeface="Calibri" pitchFamily="34" charset="0"/>
              </a:rPr>
              <a:t>h</a:t>
            </a:r>
            <a:r>
              <a:rPr lang="en-US" sz="2000" i="1" baseline="-25000" dirty="0" smtClean="0">
                <a:latin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</a:rPr>
              <a:t> follow </a:t>
            </a:r>
          </a:p>
          <a:p>
            <a:r>
              <a:rPr lang="en-US" sz="2000" dirty="0" smtClean="0">
                <a:latin typeface="Calibri" pitchFamily="34" charset="0"/>
              </a:rPr>
              <a:t>the trends of the TC2 and TC3 </a:t>
            </a:r>
            <a:r>
              <a:rPr lang="en-US" sz="2000" i="1" dirty="0" smtClean="0">
                <a:latin typeface="Calibri" pitchFamily="34" charset="0"/>
              </a:rPr>
              <a:t>h</a:t>
            </a:r>
            <a:r>
              <a:rPr lang="en-US" sz="2000" i="1" baseline="-25000" dirty="0" smtClean="0">
                <a:latin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</a:rPr>
              <a:t> measurements.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284" y="1528060"/>
            <a:ext cx="4198474" cy="282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507" y="1496528"/>
            <a:ext cx="4170776" cy="272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2972" y="4981916"/>
            <a:ext cx="3831021" cy="1668517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 i="1" dirty="0" smtClean="0"/>
              <a:t>A Belgian train (carrying chemicals) derailed early Saturday, causing several explosions and a fire. </a:t>
            </a:r>
            <a:endParaRPr lang="en-US" sz="2000" b="1" i="1" dirty="0" smtClean="0"/>
          </a:p>
          <a:p>
            <a:pPr algn="r">
              <a:buNone/>
            </a:pPr>
            <a:r>
              <a:rPr lang="en-US" sz="2000" i="1" dirty="0" smtClean="0"/>
              <a:t>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and explosion hazards … close to Ghent</a:t>
            </a:r>
            <a:endParaRPr lang="en-US" dirty="0"/>
          </a:p>
        </p:txBody>
      </p:sp>
      <p:pic>
        <p:nvPicPr>
          <p:cNvPr id="37890" name="Picture 2" descr="http://www.treinennieuws.nl/wp-content/Trein-brand-schellebelle-wette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39" y="1307337"/>
            <a:ext cx="3963169" cy="2161124"/>
          </a:xfrm>
          <a:prstGeom prst="rect">
            <a:avLst/>
          </a:prstGeom>
          <a:noFill/>
        </p:spPr>
      </p:pic>
      <p:pic>
        <p:nvPicPr>
          <p:cNvPr id="37894" name="Picture 6" descr="http://s8.hbvl.be/ahimgpath/assets_img_gvl/2013/05/04/2603509/goederenwagons-met-chemische-producten-ontploft-in-schellebelle-id4449451-500x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539" y="3720661"/>
            <a:ext cx="3963169" cy="2327551"/>
          </a:xfrm>
          <a:prstGeom prst="rect">
            <a:avLst/>
          </a:prstGeom>
          <a:noFill/>
        </p:spPr>
      </p:pic>
      <p:pic>
        <p:nvPicPr>
          <p:cNvPr id="37896" name="Picture 8" descr="The accident happened between the towns of Schellebelle and Wetteren, said Infrabel, the entity responsible for the Belgian railway netwo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0270" y="1307337"/>
            <a:ext cx="3700295" cy="37218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51399" y="1072802"/>
            <a:ext cx="8118475" cy="4534437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/>
              <a:t>	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8811" y="4709836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 algn="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Questions?</a:t>
            </a:r>
            <a:endParaRPr lang="nl-BE" sz="36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498475" y="1774788"/>
            <a:ext cx="768640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1) A </a:t>
            </a:r>
            <a:r>
              <a:rPr lang="en-US" sz="2000" b="1" dirty="0" smtClean="0">
                <a:solidFill>
                  <a:srgbClr val="164A7C"/>
                </a:solidFill>
                <a:latin typeface="Calibri" pitchFamily="34" charset="0"/>
              </a:rPr>
              <a:t>multi-view video dataset </a:t>
            </a:r>
            <a:r>
              <a:rPr lang="en-US" sz="2000" dirty="0" smtClean="0">
                <a:latin typeface="Calibri" pitchFamily="34" charset="0"/>
              </a:rPr>
              <a:t>of the large-scale </a:t>
            </a:r>
            <a:r>
              <a:rPr lang="en-GB" sz="2000" dirty="0" smtClean="0">
                <a:latin typeface="Calibri" pitchFamily="34" charset="0"/>
              </a:rPr>
              <a:t>multi-compartment </a:t>
            </a:r>
          </a:p>
          <a:p>
            <a:r>
              <a:rPr lang="en-US" sz="2000" b="1" dirty="0" smtClean="0">
                <a:solidFill>
                  <a:srgbClr val="164A7C"/>
                </a:solidFill>
                <a:latin typeface="Calibri" pitchFamily="34" charset="0"/>
              </a:rPr>
              <a:t>RABOT2012 fire tests </a:t>
            </a:r>
            <a:r>
              <a:rPr lang="en-US" sz="2000" dirty="0" smtClean="0">
                <a:latin typeface="Calibri" pitchFamily="34" charset="0"/>
              </a:rPr>
              <a:t>is presented (and available online).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GB" sz="4000" dirty="0" smtClean="0">
                <a:latin typeface="Calibri" pitchFamily="34" charset="0"/>
              </a:rPr>
              <a:t/>
            </a:r>
            <a:br>
              <a:rPr lang="en-GB" sz="4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2) To study and evaluate the flame spread, a </a:t>
            </a:r>
            <a:r>
              <a:rPr lang="en-GB" sz="2000" b="1" dirty="0" smtClean="0">
                <a:solidFill>
                  <a:srgbClr val="164A7C"/>
                </a:solidFill>
                <a:latin typeface="Calibri" pitchFamily="34" charset="0"/>
              </a:rPr>
              <a:t>video-based algorithm</a:t>
            </a:r>
            <a:r>
              <a:rPr lang="en-GB" sz="2000" dirty="0" smtClean="0">
                <a:solidFill>
                  <a:srgbClr val="164A7C"/>
                </a:solidFill>
                <a:latin typeface="Calibri" pitchFamily="34" charset="0"/>
              </a:rPr>
              <a:t> </a:t>
            </a:r>
          </a:p>
          <a:p>
            <a:r>
              <a:rPr lang="en-GB" sz="2000" dirty="0" smtClean="0">
                <a:latin typeface="Calibri" pitchFamily="34" charset="0"/>
              </a:rPr>
              <a:t>for</a:t>
            </a:r>
            <a:r>
              <a:rPr lang="en-GB" sz="2000" dirty="0" smtClean="0">
                <a:solidFill>
                  <a:srgbClr val="164A7C"/>
                </a:solidFill>
                <a:latin typeface="Calibri" pitchFamily="34" charset="0"/>
              </a:rPr>
              <a:t> </a:t>
            </a:r>
            <a:r>
              <a:rPr lang="en-GB" sz="2000" b="1" dirty="0" smtClean="0">
                <a:solidFill>
                  <a:srgbClr val="164A7C"/>
                </a:solidFill>
                <a:latin typeface="Calibri" pitchFamily="34" charset="0"/>
              </a:rPr>
              <a:t>flame spread analysis</a:t>
            </a:r>
            <a:r>
              <a:rPr lang="en-GB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is proposed.</a:t>
            </a:r>
          </a:p>
          <a:p>
            <a:endParaRPr lang="en-GB" sz="800" dirty="0" smtClean="0">
              <a:latin typeface="Calibri" pitchFamily="34" charset="0"/>
            </a:endParaRPr>
          </a:p>
          <a:p>
            <a:r>
              <a:rPr lang="en-GB" sz="2000" dirty="0" smtClean="0">
                <a:latin typeface="Calibri" pitchFamily="34" charset="0"/>
              </a:rPr>
              <a:t/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3) A </a:t>
            </a:r>
            <a:r>
              <a:rPr lang="en-GB" sz="2000" b="1" dirty="0" smtClean="0">
                <a:solidFill>
                  <a:srgbClr val="164A7C"/>
                </a:solidFill>
                <a:latin typeface="Calibri" pitchFamily="34" charset="0"/>
              </a:rPr>
              <a:t>multi-view extension </a:t>
            </a:r>
            <a:r>
              <a:rPr lang="en-GB" sz="2000" dirty="0" smtClean="0">
                <a:latin typeface="Calibri" pitchFamily="34" charset="0"/>
              </a:rPr>
              <a:t>(based on </a:t>
            </a:r>
            <a:r>
              <a:rPr lang="en-GB" sz="2000" b="1" dirty="0" smtClean="0">
                <a:solidFill>
                  <a:srgbClr val="164A7C"/>
                </a:solidFill>
                <a:latin typeface="Calibri" pitchFamily="34" charset="0"/>
              </a:rPr>
              <a:t>within- and between-variance</a:t>
            </a:r>
            <a:r>
              <a:rPr lang="en-GB" sz="2000" dirty="0" smtClean="0">
                <a:latin typeface="Calibri" pitchFamily="34" charset="0"/>
              </a:rPr>
              <a:t>)</a:t>
            </a:r>
            <a:br>
              <a:rPr lang="en-GB" sz="2000" dirty="0" smtClean="0">
                <a:latin typeface="Calibri" pitchFamily="34" charset="0"/>
              </a:rPr>
            </a:br>
            <a:r>
              <a:rPr lang="en-GB" sz="2000" dirty="0" smtClean="0">
                <a:latin typeface="Calibri" pitchFamily="34" charset="0"/>
              </a:rPr>
              <a:t>for the </a:t>
            </a:r>
            <a:r>
              <a:rPr lang="en-GB" sz="2000" b="1" dirty="0" smtClean="0">
                <a:latin typeface="Calibri" pitchFamily="34" charset="0"/>
              </a:rPr>
              <a:t>video-based estimation of the smoke layer height </a:t>
            </a:r>
            <a:r>
              <a:rPr lang="en-GB" sz="2000" dirty="0" smtClean="0">
                <a:latin typeface="Calibri" pitchFamily="34" charset="0"/>
              </a:rPr>
              <a:t>is introduced.</a:t>
            </a:r>
          </a:p>
          <a:p>
            <a:endParaRPr lang="en-GB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5114" y="2641888"/>
            <a:ext cx="6746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http://multimedialab.elis.ugent.be/rabot2012/</a:t>
            </a:r>
            <a:b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8" name="AutoShape 2" descr="data:image/jpeg;base64,/9j/4AAQSkZJRgABAQAAAQABAAD/2wCEAAkGBg0NDA8MDQ0QDA8ODQ8NDQ0NDw4MDQ0NFBAVFBQQEhIYGyYeGBkvGRISHy8sJCcpLCwtFh4xODAqNSYrLCkBCQoKDgwOGg8PGCkgHxwpMiksLCwsNSw1LSw1NTU2LCksKSwsKSksLyosKSopLCkpKS4pLCksLCwpKSkpKSksKf/AABEIAOEA4QMBIgACEQEDEQH/xAAcAAEAAgMBAQEAAAAAAAAAAAAAAQQDBQcGAgj/xABHEAACAQEDBQkMCAYCAwAAAAAAAQIDBAURFSExUnEGEjNBUXORwdEHIlNhcoGSoaKxwuETFzI1QlSTshQ0YnSCsyPSFiRD/8QAGgEBAAMBAQEAAAAAAAAAAAAAAAECAwQFBv/EACYRAQACAQIFBQEBAQAAAAAAAAABAgMRMgQSISIxE0FCUXFhFDP/2gAMAwEAAhEDEQA/AO4gHgN2e7KTlKx2Se9isY1q0Xnk+OEHxLlfm26Y8c5J0hW1orGst1f27mzWVunT/wDZqrM4xeFOD5JT5fEsfMeLt+7O8LQ8FWdJPRCzr6P2vtPpNZZbC598+9jxcr2GzpUYwWEVh73tZ6VMNKe2suW2S1mtlZ7RUeM3KTfHUm2/W8Rkypyx6X2F6pbKcczln5FnZhd6Q1ZPoXWa6yzV8mVOWPS+wZMqcsel9hnyrHVl6hlWOrL1E9RgyZU5Y9L7Bkypyx6X2GfKsdWXqGVY6svUOowZMqcsel9gyZU5Y9L7DPlWOrL1DKsdWXqHUYMmVOWPS+wZMqcsel9hnyrHVl6hlWOrL1DqMGTKnLHpfYMmVOWPS+wz5Vjqy9QyrHVl6h1GDJlTlj0vsGTKnLHpfYZ8qx1ZeoZVjqy9Q6jBkypyx6X2DJlTlj0vsM+VY6svUTlSOrL1DWRXyZU5Y9L7Bkypyx6X2FjKkdWXqGVI6svUOowZMqcsel9hCsdaGeOKfLCWDLCvOGrL1dplp22nL8WHlZhrI+rFuqvCzPBV5yS/BXxqpr/LOvM0evuTugUKzVO0xVmm8ynjjRk9rzx8+bxnlJwjJYNJrxmvtNgce+hnXGuNdpjfFS/mNF63tV2dPHOiTmm5LdfKyyjZ7RJys7eEZPO6D5V/R4uLSuR9KjJNJp4prFNZ00edlxTjnSXVS8WhIAMl3m93F/OyWb6Om8K1fGEWtMIL7U1486S248Rzew2XfvF/Zj63yGz3Z292i8aqWdUmrPBeT9r2nIUaShFRXEul8bPVw05KR9y48luayZzUY4t4JGqtNulPMu9jyLS9ot1p38sF9mOZeN8pWN4hmAAsgAAAAAAAAAAAAAAAAJHiMistR6Kc3/hLsAxgy/wlXwU/Qn2D+Eq+Cn6E+wawMRJl/hKvg5+hPsPidOUc0ouPiknH3jUZaFqlDRnWq9Hm5DZ0aymt9HzrjT5DTGWzV3CWPFokuVETCVi3WXDv46PxLkfKe07n1+upTdiqPGVKO+ot6XSxwcfM2vM/EeZaUlhpTXSmVbotjsltpVcc1OqlPx03ml7LZjkp6lJheluWdXYgRj4weQ7XFaEnUtLm87lOdR7W2/ey9bKm9pyfHhgtrzFG7OE/xfvRYvR94vK6me3Pl57WAAugAAAAAAAAAAAAAAD7pU5TkoQTlKTUYxWdyk3gkvOB9WazTqzjSpQdScnhGMVi2z3dydzqCSqW2W/lp+hptxgvFKazvzYec3W5bczCw0sWlKvNL6Wppw/oj/T79PJhvDzs3EzM6U8OqmKI6yq2O7LPQWFGjTpeRCMW9r0stAHHM6+W4ACAOd90r+ao8w/3s6Ic77pP81R5h/vZ08L/ANGWXa8gASeq42zsFTGnhqvDzcRWvKHf460fl2GS7H9rzdYvLTHY+or7pbH/AMqrazBoQV9Ov0nmlmuzhH5L96LF6/Yj5XUyvdnCPyX70WL1+xHyuplp8oawAFkAAAAAAAAAAAAkAD2Hc5ulVK87XNYqit5Tx0fSyWd+aP7jx51TcHZlC7ab46kqlSXpuK9UUc/E25cf61xRrZ6EAHkuwAAAFe33hRs1N1a9RU4LNjLjfIlpb2HnKndHsaeEaVea1lGnFPzOWJeuO1vEKzaI8y9Wc77pP81R5h/vZtvrJsvgK/RS/wCx5fdZftO3VqdSnCcFCnvGqm9xb3zebBvlOrh8V631mGWS9ZrpEtGSAei5V27dMti6xeWmPn6hdumWxdYvH8Pn6ivySp4AAuhluzhH5L96LF6/Yj5XUzX3NbYTqtZ0948z2rjL96PGEcM/fdTKT5THhrQAWQAAAAAAAAEgAAABJ1vcf922bm/iZyQ63uP+7bNzfxM4+M2R+t8PluQAea6gAMDke6e+Z2y1zli/o4SlTox4lBPDfbXhj0chqSWQe7WsVjSHnzOs6hIBKAkAC5d2mWxdZN46Y+fqIu7TLYusx3raIR3uL1syz8hX5J9mAFXKEOSXq7QaaSrrCrcHDvm5e+Jdv9tU4NPD/k4s34WUrg4d83L3xLu6Hgoc58LIncrG1qIW6ovxY+VnM0L0f4op7HgUQaaQprLaxvGm9OMdqx9xljaqb0TXneHvNKSRyrc8t6njoz7CTRLxZjJG0TWiculkcqedugamNtqL8XSkz7V4VP6X5iOWU88NmDXq8pasfWiVeb1F0scsnNDpN39zyjWs9Ks7RVi6lKnUaUYYJyipYLN4yx9WdD8zV9Gn2Ho9z0sbBZHoxslB9NKJsDx7Z8kTPV3Rjrp4eM+rOh+Zq+jT7D1F1XerLZ6dnjJzVOO9UpYJvO3nw2lsGdstrxpaV4pEeAAGawAAPHfVrQ/M1fRp9g+rWh+Zq+jT7D2IN/8ARk+2fp1+njvq1ofmavo0+w8ruuuqldtanSVSdTf0/pO+SxXfNcWw62ct7rH85Z/7Z/7JHRw2W98mlpZZaxWusQ8rK8VxR6WYpW6o+NR2LtK5J6mkOPWWzuebbni280dLx42RfOmGyXULl0z2R97JvnTDZLqKfNb4taBgSaKPu4OHfNy98S7uh4KHOfCylcHDvm5e+Jd3Q8FDnPhZlO5aNrQAkGrMJAAEgACQABKBIS79ub+7rH/Z2f8A1RNia7c393WP+zs/+qJsT52+6XrV8QAAqkAAAAAAAAOXd1j+cof2z/2SOonLu6v/ADlD+2f+yR18H/1hhn2PEEgHsuBsbm0z2R97JvjTDZLqFz6Z7I+9k3xphsl1GfzX+LW4EjAGir6uDh3zcvfEu7oOChznwspXDw75uXviXd0HBQ5z4WZTuTG1oSQSas0EgkAASABICQEkgWYXpaYpRjaa8UkkoxrVUkloSWOZH1le1fmq/wCvV/7FQEcsfSdZW8r2r81X/Xq/9js+4qrKd12WU5SnJ0m3KTcpN7+WlvOzhyO3bhvumyc0/wB8jh42Iikfrp4ee6W+AB5TtCGSQwOBO9rV+ar/AK9XtGVrV+ar/r1e0qsH0fLH08rWVvK1q/NV/wBer2mGvaalRp1Kk6jSwTqTlUaXIm2YyRpBqAEkjYXPpnsj72Te+mGyXULo0z2R6yb20w2S6jP5rezXAkGiqbh4d83L3xLm6Dg4c58LKlw8M+bl74ly/wDg4c58LMp3Jja0QJBqzASABIASEgkAASABOAAHbtw33TZOaf75HEkdt3DfdNk5p/vkcPHbI/XTw26W9AB5LuCGSQwPzywSwfSPKCQSBBIJAv3Rpnsj1k3tphsl1C6dM9kesXrphsl1GfzX9lAE4A0VLi4Z83L3xLl/cHDy/hZUuLhnzcvfEt39wcPL+FmU7iNrRkgk1UACQAJAAEgASAAJBISg7buG+6bJzT/fI4mjtm4f7psnNP8AfI4eO2R+unh90t6ADyXaEMkhgfntglg+keUAkkCCQSBeurTPZHrJvXTDZLqF1aZ7I9YvXTDZLqM/mv7KAANFU3Hwz5uXvRcv3g4eX8LKlx8M/IfvRbv3g4eX8LM53EbWkBINFAkAASCQABISAEgCQAB2vcP91WTmn++RxU7VuH+6rLzT/fI4eO2R+unh90t6ADyXaEMkhgfn0Eg+keUAEgAAEr91aZ7F1i9dMNkuoXVpnsXWL10w2S6jP5reygADRV9XJwz8h+9Fy/F/xx8v4WU7vTp2rePM1KdN7VivejZ3nS39GS413y83yxMp3Jja88ASaswEgACQEgJAAkYEgACQB2rcR91WXmn++RxY7TuI+6rLzXxyOHjtkfrp4fdLeAA8l2hDJIYH5+ZIB9I8sAAAAAX7q0z2R6xeumGyXUZbtp4Qx1n6lm7Svek+/S5I49L+RnHW63spg2//AI5X1GCeev2jllj3aWCVkvWvgsFOp/E0+JNTe+/dvl5izSqKcVJaJLH5HsO6buedos0bXTjjUsye/SWeVB55dDz7N8c5um271/Ryfet96+SXIc+K3qY4n3he8cl5j7V7fZPoptfheeOzkK56W0WeNSO9l5nxp8qNFarFOk86xXFJaH2M6K21ZTXRXJALoCQSABIAEgkJQSCQB2jcT91WXmvjkcYPQXdu5t9mows9KVNQprexUqe+eGOOd4+M5uJxWy1iK/bbFeKTrLsYOS/WReWtS/S+Y+se8tal+l8zh/xZP46PXq60Qzk/1j3lrUv0l2j6x7y1qX6S7R/iyfw9erzDIAPXcQAABkoUXOSivO+Rcoo0JTeEVtfEtptrNZ1Tjgs7el8pW1tExDIkorDQkuhIoWCyu2WynRX/ANqsY7KePfPzRTfmPq8bVm+jjp/F4lyHr+5ncL768Ki0p0rPjx68/VvV/kYXv6dJtK9a81tHvP4eGouhAyg8XWXoIaxzHJ93O4mVknK1WaO+s0njOKWLs8nxeRyPi0cmPWSJRTTTWKawaedNchrhzTitrDPJSLxpLg9hvTe4QqZ1oUtLW3lNqpRksVhJPY0z1O6PuY06rdWwyjQk87oTx+hb/pazw9a2HhbbctvsMn9LRq0lrpb6k/8ANYxZ6lMlMm2ev047VtTzDPVumlLOsYP+nR0Mru5eSp0x+Zjp3xU41GfqfqMmWX4Nel8jXS8KdpkV+EXovtGRn4Rei+0nLL8H7XyGWH4P2vkT3naZGfhF6L7Rkd+EXovtJyw/B+18hld+D9r5DvO1GR3rr0X2k5IeuvRfaMrvwftfInKz1Pa+Q7zojJD116L7Rkh669F9pOVnqe18hlZ6ntfId6ehkl669F9oyS9dei+0nKr1Pa+Qyq9T2vkO86IyU9dej8yclPXXQ+0ZVep7XyGVXqe18h3nQyU9ddD7Rkp666H2jKr1Pa+Qyq9T2vkO86GSnrrofaMlPXXQ+0ZVep7XyGVXqe18h3nQyU9f2fmZad2wWluW3MvUYsqvU9r5HxO9JcSjHbixpeTo2SSis2EUvMkUrVeK+zTzvW4lsPmy2C12x4UqVSvn/DF/RrbL7K857G4e5nnVS3TTWn+HpN5/FOfVHpMr3pj62latbW8Q0G5PcnUvCrv54ws8Jf8AJU0Ob1IPl5XxbcDrtChGnCNOEVCEIqMYrMoxSwSRFChCnCNOnFQhFYRjFKMYrkSRkPLz55yz/HZjxxSAAGDQAAAh8ewADj27T+YltPNAHv4dkPMvukJRINVQAASSwAJAASkAAAAAAAAAADb7nOHjtAKX2ymvl2Wz8HDyV7jKAfPz5emAAg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3.bp.blogspot.com/-KNqO9JuXUN8/Ti2b1LHRquI/AAAAAAAAAIU/L6k8Wlzxj9k/s1600/logo_face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071" y="3141097"/>
            <a:ext cx="445205" cy="44520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58589" y="328039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Rabot2012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68951" y="3217328"/>
            <a:ext cx="11467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15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39" y="1205069"/>
            <a:ext cx="8083986" cy="49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763" y="1397785"/>
            <a:ext cx="8118475" cy="465641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RABOT2012   </a:t>
            </a:r>
            <a:r>
              <a:rPr lang="en-US" sz="2000" dirty="0" smtClean="0"/>
              <a:t>(-&gt; presentation of T. </a:t>
            </a:r>
            <a:r>
              <a:rPr lang="en-US" sz="2000" dirty="0" err="1" smtClean="0"/>
              <a:t>Beji</a:t>
            </a:r>
            <a:r>
              <a:rPr lang="en-US" sz="2000" dirty="0" smtClean="0"/>
              <a:t> at 14:20 today!!!)</a:t>
            </a:r>
            <a:br>
              <a:rPr lang="en-US" sz="2000" dirty="0" smtClean="0"/>
            </a:b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The need for a “</a:t>
            </a:r>
            <a:r>
              <a:rPr lang="en-US" sz="2000" b="1" dirty="0" smtClean="0"/>
              <a:t>multi-view video dataset</a:t>
            </a:r>
            <a:r>
              <a:rPr lang="en-US" sz="2000" dirty="0" smtClean="0"/>
              <a:t>”?         </a:t>
            </a:r>
            <a:endParaRPr lang="en-US" sz="2000" i="1" dirty="0" smtClean="0">
              <a:solidFill>
                <a:srgbClr val="164A7C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RABOT2012 website</a:t>
            </a:r>
          </a:p>
          <a:p>
            <a:pPr lvl="1">
              <a:buNone/>
            </a:pPr>
            <a:r>
              <a:rPr lang="en-US" sz="2000" b="1" dirty="0" smtClean="0"/>
              <a:t>&gt;</a:t>
            </a:r>
            <a:r>
              <a:rPr lang="en-US" sz="2000" dirty="0" smtClean="0"/>
              <a:t>  Sensor data: multi-view videos / thermocouple &amp; velocity profiles</a:t>
            </a:r>
            <a:endParaRPr lang="en-GB" sz="2000" b="1" dirty="0" smtClean="0"/>
          </a:p>
          <a:p>
            <a:pPr lvl="1">
              <a:buNone/>
            </a:pPr>
            <a:r>
              <a:rPr lang="en-US" sz="2000" b="1" dirty="0" smtClean="0"/>
              <a:t>&gt;</a:t>
            </a:r>
            <a:r>
              <a:rPr lang="en-US" sz="2000" dirty="0" smtClean="0"/>
              <a:t>  Images / observations / scheme of set-up / UCFIRE XML</a:t>
            </a:r>
          </a:p>
          <a:p>
            <a:pPr>
              <a:buFont typeface="Wingdings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Video-based flame spread analysis / smoke height estimation</a:t>
            </a:r>
          </a:p>
          <a:p>
            <a:pPr lvl="1">
              <a:buNone/>
            </a:pPr>
            <a:r>
              <a:rPr lang="en-US" sz="2000" b="1" dirty="0" smtClean="0"/>
              <a:t>&gt; </a:t>
            </a:r>
            <a:r>
              <a:rPr lang="en-US" sz="2000" dirty="0" smtClean="0"/>
              <a:t> </a:t>
            </a:r>
            <a:r>
              <a:rPr lang="en-US" sz="2000" dirty="0" err="1" smtClean="0"/>
              <a:t>Algoritm</a:t>
            </a:r>
            <a:r>
              <a:rPr lang="en-US" sz="2000" dirty="0" smtClean="0"/>
              <a:t> description / results / evaluation</a:t>
            </a:r>
          </a:p>
          <a:p>
            <a:pPr lvl="1">
              <a:buNone/>
            </a:pPr>
            <a:r>
              <a:rPr lang="en-US" sz="2000" b="1" dirty="0" smtClean="0"/>
              <a:t>&gt;  Multi-view extension of single-view algorithms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Conclusions / Questions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40" y="1310071"/>
            <a:ext cx="5087195" cy="28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pPr marL="0" indent="0">
              <a:buNone/>
            </a:pPr>
            <a:r>
              <a:rPr lang="en-GB" sz="2000" kern="1200" dirty="0" smtClean="0"/>
              <a:t>Recordings of </a:t>
            </a:r>
            <a:r>
              <a:rPr lang="en-GB" sz="2000" b="1" kern="1200" dirty="0" smtClean="0"/>
              <a:t>four large-scale multi-compartment fire tests </a:t>
            </a:r>
            <a:r>
              <a:rPr lang="en-GB" sz="2000" kern="1200" dirty="0" smtClean="0"/>
              <a:t>that were </a:t>
            </a:r>
            <a:r>
              <a:rPr lang="en-US" sz="2000" kern="1200" dirty="0" smtClean="0"/>
              <a:t>conducted in an apartment in one of the ‘</a:t>
            </a:r>
            <a:r>
              <a:rPr lang="en-US" sz="2000" kern="1200" dirty="0" err="1" smtClean="0"/>
              <a:t>Rabot</a:t>
            </a:r>
            <a:r>
              <a:rPr lang="en-US" sz="2000" kern="1200" dirty="0" smtClean="0"/>
              <a:t>’ towers in the city of Ghent (Belgium) at the end of September 2012. </a:t>
            </a:r>
          </a:p>
          <a:p>
            <a:endParaRPr lang="en-US" sz="800" kern="1200" dirty="0" smtClean="0"/>
          </a:p>
          <a:p>
            <a:pPr>
              <a:buNone/>
            </a:pPr>
            <a:r>
              <a:rPr lang="en-GB" sz="2000" i="1" kern="1200" dirty="0" smtClean="0">
                <a:solidFill>
                  <a:srgbClr val="164A7C"/>
                </a:solidFill>
              </a:rPr>
              <a:t>General overview &amp; characterization of the tests -&gt; presentation of T. </a:t>
            </a:r>
            <a:r>
              <a:rPr lang="en-GB" sz="2000" i="1" kern="1200" dirty="0" err="1" smtClean="0">
                <a:solidFill>
                  <a:srgbClr val="164A7C"/>
                </a:solidFill>
              </a:rPr>
              <a:t>Beji</a:t>
            </a:r>
            <a:endParaRPr lang="en-US" sz="2000" i="1" dirty="0">
              <a:solidFill>
                <a:srgbClr val="164A7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RABOT2012</a:t>
            </a:r>
            <a:endParaRPr lang="en-US" dirty="0"/>
          </a:p>
        </p:txBody>
      </p:sp>
      <p:pic>
        <p:nvPicPr>
          <p:cNvPr id="3075" name="Picture 3" descr="C:\Documents and Settings\Administrator\Desktop\RABOT FIRE\T1_24092012\IMG_2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874" y="745428"/>
            <a:ext cx="2518183" cy="33575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21210643">
            <a:off x="6826830" y="1712821"/>
            <a:ext cx="1858136" cy="7094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54924" y="2243850"/>
            <a:ext cx="4874249" cy="5466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  <a:p>
            <a:endParaRPr lang="en-GB" sz="2000" kern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RABOT2012</a:t>
            </a:r>
            <a:endParaRPr lang="en-US" dirty="0"/>
          </a:p>
        </p:txBody>
      </p:sp>
      <p:pic>
        <p:nvPicPr>
          <p:cNvPr id="4098" name="Picture 2" descr="C:\Documents and Settings\Administrator\Desktop\RABOT FIRE\T1_24092012\IMG_2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25" y="1226458"/>
            <a:ext cx="2676477" cy="2007357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395014" y="1226458"/>
            <a:ext cx="4250511" cy="3187883"/>
            <a:chOff x="4349195" y="2914995"/>
            <a:chExt cx="4250511" cy="3187883"/>
          </a:xfrm>
        </p:grpSpPr>
        <p:pic>
          <p:nvPicPr>
            <p:cNvPr id="4100" name="Picture 4" descr="C:\Documents and Settings\Administrator\Desktop\RABOT FIRE\T1_24092012\IMG_228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9195" y="2914995"/>
              <a:ext cx="4250511" cy="3187883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5423338" y="3894083"/>
              <a:ext cx="504497" cy="536027"/>
            </a:xfrm>
            <a:prstGeom prst="ellipse">
              <a:avLst/>
            </a:prstGeom>
            <a:noFill/>
            <a:ln>
              <a:solidFill>
                <a:srgbClr val="164A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418078" y="4771719"/>
              <a:ext cx="504497" cy="536027"/>
            </a:xfrm>
            <a:prstGeom prst="ellipse">
              <a:avLst/>
            </a:prstGeom>
            <a:noFill/>
            <a:ln>
              <a:solidFill>
                <a:srgbClr val="164A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6053956" y="4272457"/>
              <a:ext cx="394138" cy="22071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064462" y="4834767"/>
              <a:ext cx="394138" cy="2680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 flipH="1" flipV="1">
            <a:off x="3515710" y="1970690"/>
            <a:ext cx="1813038" cy="765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15710" y="3740079"/>
            <a:ext cx="1839310" cy="84085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C:\Documents and Settings\Administrator\Desktop\RABOT FIRE\T1_24092012\IMG_2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125" y="3477315"/>
            <a:ext cx="2678783" cy="2009087"/>
          </a:xfrm>
          <a:prstGeom prst="rect">
            <a:avLst/>
          </a:prstGeom>
          <a:noFill/>
        </p:spPr>
      </p:pic>
      <p:pic>
        <p:nvPicPr>
          <p:cNvPr id="4103" name="Picture 7" descr="C:\Documents and Settings\Administrator\Desktop\RABOT FIRE\T4_28092012\IMG_2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6931" y="4602906"/>
            <a:ext cx="1997001" cy="1497751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/>
          <p:nvPr/>
        </p:nvCxnSpPr>
        <p:spPr>
          <a:xfrm flipH="1">
            <a:off x="8387267" y="4915780"/>
            <a:ext cx="36702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8754294" y="1970690"/>
            <a:ext cx="3072" cy="29608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12400" y="1981120"/>
            <a:ext cx="1388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C:\Documents and Settings\Administrator\Desktop\RABOT FIRE\RABOT_AVI\firefight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2314" y="4602906"/>
            <a:ext cx="2102105" cy="1497752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709" y="1481959"/>
            <a:ext cx="8369253" cy="4540469"/>
          </a:xfrm>
        </p:spPr>
        <p:txBody>
          <a:bodyPr/>
          <a:lstStyle/>
          <a:p>
            <a:pPr>
              <a:buNone/>
            </a:pPr>
            <a:r>
              <a:rPr lang="en-GB" sz="2000" b="1" u="sng" dirty="0" smtClean="0"/>
              <a:t>Limitations in current video fire detection (VFD) evaluation</a:t>
            </a:r>
            <a:r>
              <a:rPr lang="en-US" sz="2000" b="1" u="sng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800" dirty="0" smtClean="0"/>
          </a:p>
          <a:p>
            <a:pPr marL="0" indent="0">
              <a:buNone/>
            </a:pP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GB" sz="2000" dirty="0" smtClean="0"/>
              <a:t>1) Limited number of (publicly available) fire datasets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2) The absence of multi-sensor (ground truth) data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3) The extensive use of heuristic thresholds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4) NO standardized evaluation criteria and metrics. </a:t>
            </a:r>
            <a:br>
              <a:rPr lang="en-GB" sz="2000" dirty="0" smtClean="0"/>
            </a:b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</a:t>
            </a: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NO o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bjective VFD / VFA </a:t>
            </a:r>
            <a:r>
              <a:rPr lang="en-GB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performance evaluation </a:t>
            </a:r>
            <a:endParaRPr lang="en-GB" sz="2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800" dirty="0" smtClean="0"/>
              <a:t>	</a:t>
            </a:r>
            <a:br>
              <a:rPr lang="en-US" sz="800" dirty="0" smtClean="0"/>
            </a:br>
            <a:r>
              <a:rPr lang="en-US" sz="2000" i="1" dirty="0" smtClean="0">
                <a:solidFill>
                  <a:srgbClr val="164A7C"/>
                </a:solidFill>
                <a:sym typeface="Wingdings" pitchFamily="2" charset="2"/>
              </a:rPr>
              <a:t>The proposed dataset, and its annotated sensor data, should help to </a:t>
            </a:r>
            <a:r>
              <a:rPr lang="en-US" sz="2000" b="1" i="1" dirty="0" smtClean="0">
                <a:solidFill>
                  <a:srgbClr val="164A7C"/>
                </a:solidFill>
                <a:sym typeface="Wingdings" pitchFamily="2" charset="2"/>
              </a:rPr>
              <a:t>facilitate the evaluation process </a:t>
            </a:r>
            <a:r>
              <a:rPr lang="en-US" sz="2000" i="1" dirty="0" smtClean="0">
                <a:solidFill>
                  <a:srgbClr val="164A7C"/>
                </a:solidFill>
                <a:sym typeface="Wingdings" pitchFamily="2" charset="2"/>
              </a:rPr>
              <a:t>and provide a tool to correctly </a:t>
            </a:r>
            <a:r>
              <a:rPr lang="en-US" sz="2000" b="1" i="1" dirty="0" smtClean="0">
                <a:solidFill>
                  <a:srgbClr val="164A7C"/>
                </a:solidFill>
                <a:sym typeface="Wingdings" pitchFamily="2" charset="2"/>
              </a:rPr>
              <a:t>validate the effectiveness</a:t>
            </a:r>
            <a:r>
              <a:rPr lang="en-US" sz="2000" i="1" dirty="0" smtClean="0">
                <a:solidFill>
                  <a:srgbClr val="164A7C"/>
                </a:solidFill>
                <a:sym typeface="Wingdings" pitchFamily="2" charset="2"/>
              </a:rPr>
              <a:t> of video-based detectors. </a:t>
            </a:r>
            <a:endParaRPr lang="en-US" sz="2000" i="1" dirty="0" smtClean="0">
              <a:solidFill>
                <a:srgbClr val="164A7C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multi-view video dataset?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0369" y="2101249"/>
            <a:ext cx="1822418" cy="239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465" y="1946873"/>
            <a:ext cx="8118475" cy="358681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000" b="1" u="sng" dirty="0" smtClean="0"/>
              <a:t>Existing datasets?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marL="457200" indent="-457200">
              <a:lnSpc>
                <a:spcPct val="80000"/>
              </a:lnSpc>
              <a:buAutoNum type="arabicParenR"/>
            </a:pPr>
            <a:r>
              <a:rPr lang="en-GB" sz="2000" dirty="0" smtClean="0"/>
              <a:t>consist of </a:t>
            </a:r>
            <a:r>
              <a:rPr lang="en-GB" sz="2000" b="1" dirty="0" smtClean="0"/>
              <a:t>short clips </a:t>
            </a:r>
            <a:r>
              <a:rPr lang="en-GB" sz="2000" dirty="0" smtClean="0"/>
              <a:t>showing </a:t>
            </a:r>
            <a:r>
              <a:rPr lang="en-GB" sz="2000" b="1" dirty="0" smtClean="0"/>
              <a:t>one particular stage of the fire </a:t>
            </a:r>
          </a:p>
          <a:p>
            <a:pPr marL="457200" indent="-457200">
              <a:lnSpc>
                <a:spcPct val="80000"/>
              </a:lnSpc>
              <a:buAutoNum type="arabicParenR"/>
            </a:pPr>
            <a:r>
              <a:rPr lang="en-GB" sz="2000" dirty="0" smtClean="0"/>
              <a:t>are recorded in a </a:t>
            </a:r>
            <a:r>
              <a:rPr lang="en-GB" sz="2000" b="1" dirty="0" smtClean="0"/>
              <a:t>controlled set-up </a:t>
            </a:r>
          </a:p>
          <a:p>
            <a:pPr marL="457200" indent="-457200">
              <a:lnSpc>
                <a:spcPct val="80000"/>
              </a:lnSpc>
              <a:buAutoNum type="arabicParenR"/>
            </a:pPr>
            <a:r>
              <a:rPr lang="en-GB" sz="2000" dirty="0" smtClean="0"/>
              <a:t>often </a:t>
            </a:r>
            <a:r>
              <a:rPr lang="en-GB" sz="2000" b="1" dirty="0" smtClean="0"/>
              <a:t>unrealistic</a:t>
            </a:r>
            <a:r>
              <a:rPr lang="en-GB" sz="2000" dirty="0" smtClean="0"/>
              <a:t> for real-world surveillance</a:t>
            </a:r>
          </a:p>
          <a:p>
            <a:pPr marL="457200" indent="-457200">
              <a:lnSpc>
                <a:spcPct val="80000"/>
              </a:lnSpc>
              <a:buAutoNum type="arabicParenR"/>
            </a:pPr>
            <a:endParaRPr lang="en-GB" sz="2000" dirty="0" smtClean="0"/>
          </a:p>
          <a:p>
            <a:pPr marL="457200" indent="-457200">
              <a:lnSpc>
                <a:spcPct val="80000"/>
              </a:lnSpc>
              <a:buNone/>
            </a:pPr>
            <a:r>
              <a:rPr lang="en-GB" sz="2000" b="1" dirty="0" smtClean="0">
                <a:solidFill>
                  <a:srgbClr val="164A7C"/>
                </a:solidFill>
              </a:rPr>
              <a:t>Recording of end-to-end fires in realistic scenes,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n-GB" sz="2000" dirty="0" smtClean="0">
                <a:solidFill>
                  <a:srgbClr val="164A7C"/>
                </a:solidFill>
              </a:rPr>
              <a:t>as done in the ‘</a:t>
            </a:r>
            <a:r>
              <a:rPr lang="en-GB" sz="2000" dirty="0" err="1" smtClean="0">
                <a:solidFill>
                  <a:srgbClr val="164A7C"/>
                </a:solidFill>
              </a:rPr>
              <a:t>Rabot</a:t>
            </a:r>
            <a:r>
              <a:rPr lang="en-GB" sz="2000" dirty="0" smtClean="0">
                <a:solidFill>
                  <a:srgbClr val="164A7C"/>
                </a:solidFill>
              </a:rPr>
              <a:t>’ fire tests, makes our dataset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n-GB" sz="2000" dirty="0" smtClean="0">
                <a:solidFill>
                  <a:srgbClr val="164A7C"/>
                </a:solidFill>
              </a:rPr>
              <a:t>to be </a:t>
            </a:r>
            <a:r>
              <a:rPr lang="en-GB" sz="2000" b="1" dirty="0" smtClean="0">
                <a:solidFill>
                  <a:srgbClr val="164A7C"/>
                </a:solidFill>
              </a:rPr>
              <a:t>more suitable for VFD in real world. 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GB" sz="2000" b="1" dirty="0" smtClean="0">
              <a:solidFill>
                <a:srgbClr val="164A7C"/>
              </a:solidFill>
            </a:endParaRPr>
          </a:p>
          <a:p>
            <a:pPr marL="0" indent="0">
              <a:buNone/>
            </a:pPr>
            <a:r>
              <a:rPr lang="en-US" sz="2000" b="1" u="sng" dirty="0" smtClean="0"/>
              <a:t>Novel aspects of our work/set-up:</a:t>
            </a:r>
            <a:r>
              <a:rPr lang="en-US" sz="2000" b="1" dirty="0" smtClean="0"/>
              <a:t> </a:t>
            </a:r>
            <a:r>
              <a:rPr lang="en-US" sz="2000" dirty="0" smtClean="0"/>
              <a:t>test existing VFA algorithms in a multi-compartment set-up 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GB" sz="2000" dirty="0" smtClean="0"/>
              <a:t>extension of a single-view algorithm</a:t>
            </a:r>
            <a:br>
              <a:rPr lang="en-GB" sz="2000" dirty="0" smtClean="0"/>
            </a:br>
            <a:r>
              <a:rPr lang="en-GB" sz="2000" dirty="0" smtClean="0"/>
              <a:t>                                     </a:t>
            </a:r>
            <a:r>
              <a:rPr lang="en-GB" sz="1600" dirty="0" smtClean="0"/>
              <a:t>   </a:t>
            </a:r>
            <a:r>
              <a:rPr lang="en-GB" sz="2000" dirty="0" smtClean="0">
                <a:sym typeface="Wingdings" pitchFamily="2" charset="2"/>
              </a:rPr>
              <a:t> </a:t>
            </a:r>
            <a:r>
              <a:rPr lang="en-GB" sz="2000" b="1" dirty="0" smtClean="0">
                <a:sym typeface="Wingdings" pitchFamily="2" charset="2"/>
              </a:rPr>
              <a:t>multi-view WIN-WIN</a:t>
            </a:r>
            <a:r>
              <a:rPr lang="en-GB" sz="2000" b="1" dirty="0" smtClean="0"/>
              <a:t> </a:t>
            </a:r>
            <a:r>
              <a:rPr lang="en-GB" sz="2000" dirty="0" smtClean="0"/>
              <a:t>(within-/between variance) </a:t>
            </a:r>
            <a:endParaRPr lang="en-US" sz="2000" b="1" dirty="0" smtClean="0">
              <a:solidFill>
                <a:srgbClr val="164A7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multi-view video dataset?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RABOT2012 website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868" y="1516194"/>
            <a:ext cx="6203348" cy="46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85385" y="1028075"/>
            <a:ext cx="4824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http://multimedialab.elis.ugent.be/rabot2012/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58698" y="5092262"/>
            <a:ext cx="1048022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830469" y="536931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DOWNLOADS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40" y="1559315"/>
            <a:ext cx="5390386" cy="461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RABOT2012 website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85385" y="1028075"/>
            <a:ext cx="4824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http://multimedialab.elis.ugent.be/rabot2012/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71047" y="6451396"/>
            <a:ext cx="35347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S. </a:t>
            </a:r>
            <a:r>
              <a:rPr lang="en-US" sz="1100" b="1" dirty="0" err="1" smtClean="0"/>
              <a:t>Verstockt</a:t>
            </a:r>
            <a:r>
              <a:rPr lang="en-US" sz="1100" b="1" dirty="0" smtClean="0"/>
              <a:t> </a:t>
            </a:r>
            <a:r>
              <a:rPr lang="en-US" sz="1100" dirty="0" smtClean="0"/>
              <a:t>– RABOT2012 multi-view video dataset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Lab_ibbt">
  <a:themeElements>
    <a:clrScheme name="MMLab - Ugen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64A7C"/>
      </a:accent1>
      <a:accent2>
        <a:srgbClr val="FDB812"/>
      </a:accent2>
      <a:accent3>
        <a:srgbClr val="7B164A"/>
      </a:accent3>
      <a:accent4>
        <a:srgbClr val="4A7B16"/>
      </a:accent4>
      <a:accent5>
        <a:srgbClr val="4B96DF"/>
      </a:accent5>
      <a:accent6>
        <a:srgbClr val="061625"/>
      </a:accent6>
      <a:hlink>
        <a:srgbClr val="164A7C"/>
      </a:hlink>
      <a:folHlink>
        <a:srgbClr val="FDB812"/>
      </a:folHlink>
    </a:clrScheme>
    <a:fontScheme name="Century 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MMLab_ibbt</Template>
  <TotalTime>2397</TotalTime>
  <Words>709</Words>
  <Application>Microsoft Office PowerPoint</Application>
  <PresentationFormat>On-screen Show (4:3)</PresentationFormat>
  <Paragraphs>165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MMLab_ibbt</vt:lpstr>
      <vt:lpstr>Slide 1</vt:lpstr>
      <vt:lpstr>Fire and explosion hazards … close to Ghent</vt:lpstr>
      <vt:lpstr>Overview</vt:lpstr>
      <vt:lpstr>RABOT2012</vt:lpstr>
      <vt:lpstr>RABOT2012</vt:lpstr>
      <vt:lpstr>The need for a multi-view video dataset?</vt:lpstr>
      <vt:lpstr>The need for a multi-view video dataset?</vt:lpstr>
      <vt:lpstr>The RABOT2012 website</vt:lpstr>
      <vt:lpstr>The RABOT2012 website</vt:lpstr>
      <vt:lpstr>The RABOT2012 website</vt:lpstr>
      <vt:lpstr>Video-based flame spread analysis</vt:lpstr>
      <vt:lpstr>Video-based flame spread analysis</vt:lpstr>
      <vt:lpstr>Video-based flame spread analysis: results</vt:lpstr>
      <vt:lpstr>Video-based flame spread analysis: results</vt:lpstr>
      <vt:lpstr>Video-based smoke height estimation</vt:lpstr>
      <vt:lpstr>Video-based smoke height estimation</vt:lpstr>
      <vt:lpstr>Video-based smoke height estimation: results</vt:lpstr>
      <vt:lpstr>Multi-view extension of single-view algorithms</vt:lpstr>
      <vt:lpstr>Video vs. thermocouple based estimations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Glenn Van Wallendael</dc:creator>
  <cp:lastModifiedBy>Administrator</cp:lastModifiedBy>
  <cp:revision>164</cp:revision>
  <dcterms:created xsi:type="dcterms:W3CDTF">2013-01-08T07:59:12Z</dcterms:created>
  <dcterms:modified xsi:type="dcterms:W3CDTF">2013-05-14T07:57:14Z</dcterms:modified>
</cp:coreProperties>
</file>